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77" r:id="rId9"/>
    <p:sldId id="278" r:id="rId10"/>
    <p:sldId id="269" r:id="rId11"/>
    <p:sldId id="279" r:id="rId12"/>
    <p:sldId id="281" r:id="rId13"/>
    <p:sldId id="262" r:id="rId14"/>
    <p:sldId id="268" r:id="rId15"/>
    <p:sldId id="292" r:id="rId16"/>
    <p:sldId id="290" r:id="rId17"/>
    <p:sldId id="293" r:id="rId18"/>
    <p:sldId id="291" r:id="rId19"/>
    <p:sldId id="272" r:id="rId20"/>
    <p:sldId id="282" r:id="rId21"/>
    <p:sldId id="283" r:id="rId22"/>
    <p:sldId id="284" r:id="rId23"/>
    <p:sldId id="285" r:id="rId24"/>
    <p:sldId id="270" r:id="rId25"/>
    <p:sldId id="294" r:id="rId26"/>
    <p:sldId id="273" r:id="rId27"/>
    <p:sldId id="286" r:id="rId28"/>
    <p:sldId id="287" r:id="rId29"/>
    <p:sldId id="288" r:id="rId30"/>
    <p:sldId id="289" r:id="rId31"/>
    <p:sldId id="295" r:id="rId32"/>
    <p:sldId id="274" r:id="rId3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5"/>
    </p:embeddedFont>
  </p:embeddedFontLst>
  <p:defaultTextStyle>
    <a:defPPr>
      <a:defRPr lang="zh-CN"/>
    </a:defPPr>
    <a:lvl1pPr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008000"/>
    <a:srgbClr val="0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795" y="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fld id="{CA365D78-0200-4109-B9C8-1FAAC20423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C8D337-B42C-4DE1-A381-7799695B51C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F3864BF-A339-450E-B783-EE42F133ED4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55" name="Rectangle 7"/>
          <p:cNvSpPr>
            <a:spLocks noChangeArrowheads="1"/>
          </p:cNvSpPr>
          <p:nvPr userDrawn="1"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rgbClr val="CCCC99"/>
          </a:solidFill>
          <a:ln w="9525">
            <a:solidFill>
              <a:srgbClr val="3300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6" name="Rectangle 8"/>
          <p:cNvSpPr>
            <a:spLocks noChangeArrowheads="1"/>
          </p:cNvSpPr>
          <p:nvPr userDrawn="1"/>
        </p:nvSpPr>
        <p:spPr bwMode="auto">
          <a:xfrm>
            <a:off x="990600" y="3505200"/>
            <a:ext cx="7772400" cy="2438400"/>
          </a:xfrm>
          <a:prstGeom prst="rect">
            <a:avLst/>
          </a:prstGeom>
          <a:solidFill>
            <a:srgbClr val="3300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7" name="Rectangle 9"/>
          <p:cNvSpPr>
            <a:spLocks noChangeArrowheads="1"/>
          </p:cNvSpPr>
          <p:nvPr userDrawn="1"/>
        </p:nvSpPr>
        <p:spPr bwMode="auto">
          <a:xfrm>
            <a:off x="1038225" y="3733800"/>
            <a:ext cx="7648575" cy="2138363"/>
          </a:xfrm>
          <a:prstGeom prst="rect">
            <a:avLst/>
          </a:prstGeom>
          <a:solidFill>
            <a:srgbClr val="FFFFE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 userDrawn="1"/>
        </p:nvSpPr>
        <p:spPr bwMode="auto">
          <a:xfrm flipV="1">
            <a:off x="0" y="4864100"/>
            <a:ext cx="977900" cy="12700"/>
          </a:xfrm>
          <a:prstGeom prst="line">
            <a:avLst/>
          </a:prstGeom>
          <a:noFill/>
          <a:ln w="5080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9" name="Rectangle 11"/>
          <p:cNvSpPr>
            <a:spLocks noChangeArrowheads="1"/>
          </p:cNvSpPr>
          <p:nvPr userDrawn="1"/>
        </p:nvSpPr>
        <p:spPr bwMode="auto">
          <a:xfrm>
            <a:off x="6273800" y="533400"/>
            <a:ext cx="2438400" cy="304800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 userDrawn="1"/>
        </p:nvSpPr>
        <p:spPr bwMode="auto">
          <a:xfrm flipV="1">
            <a:off x="635000" y="673100"/>
            <a:ext cx="8064500" cy="12700"/>
          </a:xfrm>
          <a:prstGeom prst="line">
            <a:avLst/>
          </a:prstGeom>
          <a:noFill/>
          <a:ln w="4445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D67837-F3E2-481C-96CE-DB527BF3AB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35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9ADE5E-06CB-464C-AA1F-C296767ED2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14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FD8622-74C1-4F1C-9952-87891F1CE2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922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CDD42-D6E3-4A72-8F51-7B1A6AA6DC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875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92D60-11BA-46C0-B6C5-E5B666BA3A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481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5EAF7B-66CD-440E-B7C6-65E96AB90F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43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183AEB-C3F8-4347-B7B5-B548960BD8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5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7507E-D770-4488-88BA-A13DA1722C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782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A0B4C7-9E4A-40FE-9587-CD2F0FF066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867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C0B89-F201-45DC-B296-A61F744F4E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18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88641"/>
            <a:ext cx="807720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875258"/>
            <a:ext cx="8077200" cy="52556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chemeClr val="tx1"/>
                </a:solidFill>
              </a:defRPr>
            </a:lvl1pPr>
          </a:lstStyle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*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>
                <a:solidFill>
                  <a:schemeClr val="tx1"/>
                </a:solidFill>
              </a:defRPr>
            </a:lvl1pPr>
          </a:lstStyle>
          <a:p>
            <a:fld id="{A43A6365-D38A-43DC-9A67-4D784A90883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609600" cy="4876800"/>
          </a:xfrm>
          <a:prstGeom prst="rect">
            <a:avLst/>
          </a:prstGeom>
          <a:solidFill>
            <a:srgbClr val="CCCC99"/>
          </a:solidFill>
          <a:ln w="9525">
            <a:solidFill>
              <a:srgbClr val="3300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6858000" y="692696"/>
            <a:ext cx="1828800" cy="182562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 flipV="1">
            <a:off x="381000" y="764704"/>
            <a:ext cx="8293100" cy="12700"/>
          </a:xfrm>
          <a:prstGeom prst="line">
            <a:avLst/>
          </a:prstGeom>
          <a:noFill/>
          <a:ln w="1905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 flipV="1">
            <a:off x="0" y="4864100"/>
            <a:ext cx="596900" cy="12700"/>
          </a:xfrm>
          <a:prstGeom prst="line">
            <a:avLst/>
          </a:prstGeom>
          <a:noFill/>
          <a:ln w="44450">
            <a:solidFill>
              <a:srgbClr val="33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330033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3300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330033"/>
          </a:solidFill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B2B2B2"/>
        </a:buClr>
        <a:buSzPct val="78000"/>
        <a:buFont typeface="Wingdings" panose="05000000000000000000" pitchFamily="2" charset="2"/>
        <a:buChar char="n"/>
        <a:defRPr sz="2800" kern="1200">
          <a:solidFill>
            <a:srgbClr val="000000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CCC99"/>
        </a:buClr>
        <a:buSzPct val="68000"/>
        <a:buFont typeface="Wingdings" panose="05000000000000000000" pitchFamily="2" charset="2"/>
        <a:buChar char="n"/>
        <a:defRPr sz="2600" kern="1200">
          <a:solidFill>
            <a:srgbClr val="000000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B2B2B2"/>
        </a:buClr>
        <a:buSzPct val="50000"/>
        <a:buFont typeface="Wingdings" panose="05000000000000000000" pitchFamily="2" charset="2"/>
        <a:buChar char="n"/>
        <a:defRPr sz="2300" kern="1200">
          <a:solidFill>
            <a:srgbClr val="000000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CCC99"/>
        </a:buClr>
        <a:buFont typeface="Wingdings" panose="05000000000000000000" pitchFamily="2" charset="2"/>
        <a:buChar char="§"/>
        <a:defRPr sz="2000" kern="1200">
          <a:solidFill>
            <a:srgbClr val="000000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CCC99"/>
        </a:buClr>
        <a:buFont typeface="Wingdings" panose="05000000000000000000" pitchFamily="2" charset="2"/>
        <a:buChar char="§"/>
        <a:defRPr sz="2000" kern="1200">
          <a:solidFill>
            <a:srgbClr val="00000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4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800">
                <a:ea typeface="宋体" panose="02010600030101010101" pitchFamily="2" charset="-122"/>
              </a:rPr>
              <a:t>第三章 电阻电路的一般分析方法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9"/>
            <a:ext cx="7124700" cy="478666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支路电流法</a:t>
            </a:r>
          </a:p>
          <a:p>
            <a:pPr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网孔电流法</a:t>
            </a:r>
          </a:p>
          <a:p>
            <a:pPr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回路电流法</a:t>
            </a:r>
          </a:p>
          <a:p>
            <a:pPr>
              <a:spcBef>
                <a:spcPts val="2400"/>
              </a:spcBef>
            </a:pPr>
            <a:r>
              <a:rPr lang="zh-CN" altLang="en-US" dirty="0">
                <a:ea typeface="宋体" panose="02010600030101010101" pitchFamily="2" charset="-122"/>
              </a:rPr>
              <a:t>结点电压法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３ 支路电流法</a:t>
            </a:r>
          </a:p>
        </p:txBody>
      </p:sp>
      <p:sp>
        <p:nvSpPr>
          <p:cNvPr id="19515" name="Oval 59"/>
          <p:cNvSpPr>
            <a:spLocks noChangeArrowheads="1"/>
          </p:cNvSpPr>
          <p:nvPr/>
        </p:nvSpPr>
        <p:spPr bwMode="auto">
          <a:xfrm>
            <a:off x="7451725" y="3196927"/>
            <a:ext cx="576263" cy="433387"/>
          </a:xfrm>
          <a:prstGeom prst="ellips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516" name="Text Box 60"/>
          <p:cNvSpPr txBox="1">
            <a:spLocks noChangeArrowheads="1"/>
          </p:cNvSpPr>
          <p:nvPr/>
        </p:nvSpPr>
        <p:spPr bwMode="auto">
          <a:xfrm>
            <a:off x="5940425" y="1607418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9517" name="Text Box 61"/>
          <p:cNvSpPr txBox="1">
            <a:spLocks noChangeArrowheads="1"/>
          </p:cNvSpPr>
          <p:nvPr/>
        </p:nvSpPr>
        <p:spPr bwMode="auto">
          <a:xfrm>
            <a:off x="6588125" y="1607418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9519" name="Text Box 63"/>
          <p:cNvSpPr txBox="1">
            <a:spLocks noChangeArrowheads="1"/>
          </p:cNvSpPr>
          <p:nvPr/>
        </p:nvSpPr>
        <p:spPr bwMode="auto">
          <a:xfrm>
            <a:off x="6588125" y="305425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+</a:t>
            </a:r>
          </a:p>
        </p:txBody>
      </p:sp>
      <p:sp>
        <p:nvSpPr>
          <p:cNvPr id="19520" name="Text Box 64"/>
          <p:cNvSpPr txBox="1">
            <a:spLocks noChangeArrowheads="1"/>
          </p:cNvSpPr>
          <p:nvPr/>
        </p:nvSpPr>
        <p:spPr bwMode="auto">
          <a:xfrm>
            <a:off x="7308850" y="2255489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9523" name="Text Box 67"/>
          <p:cNvSpPr txBox="1">
            <a:spLocks noChangeArrowheads="1"/>
          </p:cNvSpPr>
          <p:nvPr/>
        </p:nvSpPr>
        <p:spPr bwMode="auto">
          <a:xfrm>
            <a:off x="5387975" y="3424734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-</a:t>
            </a:r>
          </a:p>
        </p:txBody>
      </p:sp>
      <p:sp>
        <p:nvSpPr>
          <p:cNvPr id="19524" name="Text Box 68"/>
          <p:cNvSpPr txBox="1">
            <a:spLocks noChangeArrowheads="1"/>
          </p:cNvSpPr>
          <p:nvPr/>
        </p:nvSpPr>
        <p:spPr bwMode="auto">
          <a:xfrm>
            <a:off x="6659563" y="3486050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9525" name="Text Box 69"/>
          <p:cNvSpPr txBox="1">
            <a:spLocks noChangeArrowheads="1"/>
          </p:cNvSpPr>
          <p:nvPr/>
        </p:nvSpPr>
        <p:spPr bwMode="auto">
          <a:xfrm>
            <a:off x="7812088" y="2255489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9526" name="Text Box 70"/>
          <p:cNvSpPr txBox="1">
            <a:spLocks noChangeArrowheads="1"/>
          </p:cNvSpPr>
          <p:nvPr/>
        </p:nvSpPr>
        <p:spPr bwMode="auto">
          <a:xfrm>
            <a:off x="6158012" y="1607418"/>
            <a:ext cx="4302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9527" name="Text Box 71"/>
          <p:cNvSpPr txBox="1">
            <a:spLocks noChangeArrowheads="1"/>
          </p:cNvSpPr>
          <p:nvPr/>
        </p:nvSpPr>
        <p:spPr bwMode="auto">
          <a:xfrm>
            <a:off x="7451725" y="2184052"/>
            <a:ext cx="49016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 dirty="0">
                <a:cs typeface="Arial" panose="020B0604020202020204" pitchFamily="34" charset="0"/>
              </a:rPr>
              <a:t>5</a:t>
            </a:r>
          </a:p>
        </p:txBody>
      </p:sp>
      <p:sp>
        <p:nvSpPr>
          <p:cNvPr id="19529" name="Text Box 73"/>
          <p:cNvSpPr txBox="1">
            <a:spLocks noChangeArrowheads="1"/>
          </p:cNvSpPr>
          <p:nvPr/>
        </p:nvSpPr>
        <p:spPr bwMode="auto">
          <a:xfrm>
            <a:off x="6516688" y="3270150"/>
            <a:ext cx="46379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 dirty="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9530" name="Text Box 74"/>
          <p:cNvSpPr txBox="1">
            <a:spLocks noChangeArrowheads="1"/>
          </p:cNvSpPr>
          <p:nvPr/>
        </p:nvSpPr>
        <p:spPr bwMode="auto">
          <a:xfrm>
            <a:off x="5580063" y="2141636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9531" name="Text Box 75"/>
          <p:cNvSpPr txBox="1">
            <a:spLocks noChangeArrowheads="1"/>
          </p:cNvSpPr>
          <p:nvPr/>
        </p:nvSpPr>
        <p:spPr bwMode="auto">
          <a:xfrm>
            <a:off x="827584" y="3933825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dirty="0">
                <a:latin typeface="+mj-lt"/>
                <a:cs typeface="Arial" panose="020B0604020202020204" pitchFamily="34" charset="0"/>
              </a:rPr>
              <a:t>回路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1</a:t>
            </a:r>
            <a:r>
              <a:rPr lang="zh-CN" altLang="pl-PL" dirty="0">
                <a:latin typeface="+mj-lt"/>
                <a:cs typeface="Arial" panose="020B0604020202020204" pitchFamily="34" charset="0"/>
              </a:rPr>
              <a:t>： </a:t>
            </a:r>
            <a:r>
              <a:rPr lang="pl-PL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s2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+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2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2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–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3</a:t>
            </a:r>
            <a:r>
              <a:rPr lang="en-US" altLang="zh-CN" i="1" dirty="0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3 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= 0</a:t>
            </a:r>
            <a:endParaRPr lang="en-US" altLang="zh-CN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532" name="Text Box 76"/>
          <p:cNvSpPr txBox="1">
            <a:spLocks noChangeArrowheads="1"/>
          </p:cNvSpPr>
          <p:nvPr/>
        </p:nvSpPr>
        <p:spPr bwMode="auto">
          <a:xfrm>
            <a:off x="827584" y="4508500"/>
            <a:ext cx="3673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dirty="0">
                <a:latin typeface="+mj-lt"/>
                <a:cs typeface="Arial" panose="020B0604020202020204" pitchFamily="34" charset="0"/>
              </a:rPr>
              <a:t>回路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2</a:t>
            </a:r>
            <a:r>
              <a:rPr lang="zh-CN" altLang="pl-PL" dirty="0">
                <a:latin typeface="+mj-lt"/>
                <a:cs typeface="Arial" panose="020B0604020202020204" pitchFamily="34" charset="0"/>
              </a:rPr>
              <a:t>：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3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3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+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4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4 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+R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1 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– </a:t>
            </a:r>
            <a:r>
              <a:rPr lang="pl-PL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s1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= 0</a:t>
            </a:r>
            <a:endParaRPr lang="en-US" altLang="zh-CN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533" name="Text Box 77"/>
          <p:cNvSpPr txBox="1">
            <a:spLocks noChangeArrowheads="1"/>
          </p:cNvSpPr>
          <p:nvPr/>
        </p:nvSpPr>
        <p:spPr bwMode="auto">
          <a:xfrm>
            <a:off x="827584" y="5084763"/>
            <a:ext cx="3455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dirty="0">
                <a:latin typeface="+mj-lt"/>
                <a:cs typeface="Arial" panose="020B0604020202020204" pitchFamily="34" charset="0"/>
              </a:rPr>
              <a:t>回路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3</a:t>
            </a:r>
            <a:r>
              <a:rPr lang="zh-CN" altLang="pl-PL" dirty="0">
                <a:latin typeface="+mj-lt"/>
                <a:cs typeface="Arial" panose="020B0604020202020204" pitchFamily="34" charset="0"/>
              </a:rPr>
              <a:t>：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5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5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+ </a:t>
            </a:r>
            <a:r>
              <a:rPr lang="pl-PL" altLang="zh-CN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s3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–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4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pl-PL" altLang="zh-CN" baseline="-25000" dirty="0">
                <a:latin typeface="+mj-lt"/>
                <a:cs typeface="Arial" panose="020B0604020202020204" pitchFamily="34" charset="0"/>
              </a:rPr>
              <a:t>4</a:t>
            </a:r>
            <a:r>
              <a:rPr lang="pl-PL" altLang="zh-CN" dirty="0">
                <a:latin typeface="+mj-lt"/>
                <a:cs typeface="Arial" panose="020B0604020202020204" pitchFamily="34" charset="0"/>
              </a:rPr>
              <a:t> = 0</a:t>
            </a:r>
            <a:endParaRPr lang="en-US" altLang="zh-CN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534" name="Line 78"/>
          <p:cNvSpPr>
            <a:spLocks noChangeShapeType="1"/>
          </p:cNvSpPr>
          <p:nvPr/>
        </p:nvSpPr>
        <p:spPr bwMode="auto">
          <a:xfrm flipV="1">
            <a:off x="5795963" y="2128936"/>
            <a:ext cx="5873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35" name="Line 79"/>
          <p:cNvSpPr>
            <a:spLocks noChangeShapeType="1"/>
          </p:cNvSpPr>
          <p:nvPr/>
        </p:nvSpPr>
        <p:spPr bwMode="auto">
          <a:xfrm flipV="1">
            <a:off x="5858796" y="3030215"/>
            <a:ext cx="603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36" name="Line 80"/>
          <p:cNvSpPr>
            <a:spLocks noChangeShapeType="1"/>
          </p:cNvSpPr>
          <p:nvPr/>
        </p:nvSpPr>
        <p:spPr bwMode="auto">
          <a:xfrm flipV="1">
            <a:off x="7667625" y="3184227"/>
            <a:ext cx="131763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19538" name="Text Box 82"/>
          <p:cNvSpPr txBox="1">
            <a:spLocks noChangeArrowheads="1"/>
          </p:cNvSpPr>
          <p:nvPr/>
        </p:nvSpPr>
        <p:spPr bwMode="auto">
          <a:xfrm>
            <a:off x="609600" y="1196752"/>
            <a:ext cx="38179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dirty="0"/>
              <a:t>以支路电流为变量，利用独立的结点</a:t>
            </a:r>
            <a:r>
              <a:rPr lang="en-US" altLang="zh-CN" sz="2000" dirty="0"/>
              <a:t>KCL</a:t>
            </a:r>
            <a:r>
              <a:rPr lang="zh-CN" altLang="en-US" sz="2000" dirty="0"/>
              <a:t>方程，回路</a:t>
            </a:r>
            <a:r>
              <a:rPr lang="en-US" altLang="zh-CN" sz="2000" dirty="0"/>
              <a:t>KVL</a:t>
            </a:r>
            <a:r>
              <a:rPr lang="zh-CN" altLang="en-US" sz="2000" dirty="0"/>
              <a:t>方程来求解电路的方法。</a:t>
            </a:r>
          </a:p>
        </p:txBody>
      </p:sp>
      <p:sp>
        <p:nvSpPr>
          <p:cNvPr id="19539" name="Text Box 83"/>
          <p:cNvSpPr txBox="1">
            <a:spLocks noChangeArrowheads="1"/>
          </p:cNvSpPr>
          <p:nvPr/>
        </p:nvSpPr>
        <p:spPr bwMode="auto">
          <a:xfrm>
            <a:off x="827584" y="2852738"/>
            <a:ext cx="2592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结点</a:t>
            </a:r>
            <a:r>
              <a:rPr lang="en-US" altLang="zh-CN">
                <a:cs typeface="Arial" panose="020B0604020202020204" pitchFamily="34" charset="0"/>
              </a:rPr>
              <a:t>1</a:t>
            </a:r>
            <a:r>
              <a:rPr lang="zh-CN" altLang="en-US">
                <a:cs typeface="Arial" panose="020B0604020202020204" pitchFamily="34" charset="0"/>
              </a:rPr>
              <a:t>：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  <a:r>
              <a:rPr lang="en-US" altLang="zh-CN">
                <a:cs typeface="Arial" panose="020B0604020202020204" pitchFamily="34" charset="0"/>
              </a:rPr>
              <a:t> +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  <a:r>
              <a:rPr lang="en-US" altLang="zh-CN">
                <a:cs typeface="Arial" panose="020B0604020202020204" pitchFamily="34" charset="0"/>
              </a:rPr>
              <a:t> -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  <a:r>
              <a:rPr lang="en-US" altLang="zh-CN"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19540" name="Text Box 84"/>
          <p:cNvSpPr txBox="1">
            <a:spLocks noChangeArrowheads="1"/>
          </p:cNvSpPr>
          <p:nvPr/>
        </p:nvSpPr>
        <p:spPr bwMode="auto">
          <a:xfrm>
            <a:off x="827584" y="3357563"/>
            <a:ext cx="287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结点</a:t>
            </a:r>
            <a:r>
              <a:rPr lang="en-US" altLang="zh-CN">
                <a:cs typeface="Arial" panose="020B0604020202020204" pitchFamily="34" charset="0"/>
              </a:rPr>
              <a:t>3</a:t>
            </a:r>
            <a:r>
              <a:rPr lang="zh-CN" altLang="en-US">
                <a:cs typeface="Arial" panose="020B0604020202020204" pitchFamily="34" charset="0"/>
              </a:rPr>
              <a:t>：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4</a:t>
            </a:r>
            <a:r>
              <a:rPr lang="en-US" altLang="zh-CN">
                <a:cs typeface="Arial" panose="020B0604020202020204" pitchFamily="34" charset="0"/>
              </a:rPr>
              <a:t> +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5</a:t>
            </a:r>
            <a:r>
              <a:rPr lang="en-US" altLang="zh-CN">
                <a:cs typeface="Arial" panose="020B0604020202020204" pitchFamily="34" charset="0"/>
              </a:rPr>
              <a:t> –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  <a:r>
              <a:rPr lang="en-US" altLang="zh-CN">
                <a:cs typeface="Arial" panose="020B0604020202020204" pitchFamily="34" charset="0"/>
              </a:rPr>
              <a:t> –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  <a:r>
              <a:rPr lang="en-US" altLang="zh-CN">
                <a:cs typeface="Arial" panose="020B0604020202020204" pitchFamily="34" charset="0"/>
              </a:rPr>
              <a:t> = 0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4283968" y="1484784"/>
            <a:ext cx="4610050" cy="2793602"/>
            <a:chOff x="4356100" y="3716486"/>
            <a:chExt cx="4610050" cy="2793602"/>
          </a:xfrm>
        </p:grpSpPr>
        <p:sp>
          <p:nvSpPr>
            <p:cNvPr id="88" name="Oval 4"/>
            <p:cNvSpPr>
              <a:spLocks noChangeArrowheads="1"/>
            </p:cNvSpPr>
            <p:nvPr/>
          </p:nvSpPr>
          <p:spPr bwMode="auto">
            <a:xfrm>
              <a:off x="4643438" y="4795986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9" name="Oval 5"/>
            <p:cNvSpPr>
              <a:spLocks noChangeArrowheads="1"/>
            </p:cNvSpPr>
            <p:nvPr/>
          </p:nvSpPr>
          <p:spPr bwMode="auto">
            <a:xfrm>
              <a:off x="6764338" y="4660909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0" name="Oval 6"/>
            <p:cNvSpPr>
              <a:spLocks noChangeArrowheads="1"/>
            </p:cNvSpPr>
            <p:nvPr/>
          </p:nvSpPr>
          <p:spPr bwMode="auto">
            <a:xfrm>
              <a:off x="7019925" y="6237436"/>
              <a:ext cx="217488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1" name="Text Box 7"/>
            <p:cNvSpPr txBox="1">
              <a:spLocks noChangeArrowheads="1"/>
            </p:cNvSpPr>
            <p:nvPr/>
          </p:nvSpPr>
          <p:spPr bwMode="auto">
            <a:xfrm>
              <a:off x="4356100" y="5372249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92" name="Oval 24"/>
            <p:cNvSpPr>
              <a:spLocks noChangeArrowheads="1"/>
            </p:cNvSpPr>
            <p:nvPr/>
          </p:nvSpPr>
          <p:spPr bwMode="auto">
            <a:xfrm>
              <a:off x="4894263" y="4905524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3" name="Oval 25"/>
            <p:cNvSpPr>
              <a:spLocks noChangeArrowheads="1"/>
            </p:cNvSpPr>
            <p:nvPr/>
          </p:nvSpPr>
          <p:spPr bwMode="auto">
            <a:xfrm>
              <a:off x="6981825" y="4905524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Oval 26"/>
            <p:cNvSpPr>
              <a:spLocks noChangeArrowheads="1"/>
            </p:cNvSpPr>
            <p:nvPr/>
          </p:nvSpPr>
          <p:spPr bwMode="auto">
            <a:xfrm>
              <a:off x="6985000" y="6056461"/>
              <a:ext cx="73025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Oval 27"/>
            <p:cNvSpPr>
              <a:spLocks noChangeArrowheads="1"/>
            </p:cNvSpPr>
            <p:nvPr/>
          </p:nvSpPr>
          <p:spPr bwMode="auto">
            <a:xfrm>
              <a:off x="4821238" y="5480199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6" name="Oval 30"/>
            <p:cNvSpPr>
              <a:spLocks noChangeArrowheads="1"/>
            </p:cNvSpPr>
            <p:nvPr/>
          </p:nvSpPr>
          <p:spPr bwMode="auto">
            <a:xfrm>
              <a:off x="5292725" y="4113361"/>
              <a:ext cx="215900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7" name="Text Box 39"/>
            <p:cNvSpPr txBox="1">
              <a:spLocks noChangeArrowheads="1"/>
            </p:cNvSpPr>
            <p:nvPr/>
          </p:nvSpPr>
          <p:spPr bwMode="auto">
            <a:xfrm>
              <a:off x="4932363" y="5156349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8" name="Text Box 40"/>
            <p:cNvSpPr txBox="1">
              <a:spLocks noChangeArrowheads="1"/>
            </p:cNvSpPr>
            <p:nvPr/>
          </p:nvSpPr>
          <p:spPr bwMode="auto">
            <a:xfrm>
              <a:off x="5003800" y="5588149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99" name="Text Box 41"/>
            <p:cNvSpPr txBox="1">
              <a:spLocks noChangeArrowheads="1"/>
            </p:cNvSpPr>
            <p:nvPr/>
          </p:nvSpPr>
          <p:spPr bwMode="auto">
            <a:xfrm>
              <a:off x="4932363" y="3788494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00" name="Text Box 42"/>
            <p:cNvSpPr txBox="1">
              <a:spLocks noChangeArrowheads="1"/>
            </p:cNvSpPr>
            <p:nvPr/>
          </p:nvSpPr>
          <p:spPr bwMode="auto">
            <a:xfrm>
              <a:off x="5435600" y="3788494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388300" y="5229200"/>
              <a:ext cx="577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s3</a:t>
              </a:r>
            </a:p>
          </p:txBody>
        </p:sp>
        <p:sp>
          <p:nvSpPr>
            <p:cNvPr id="102" name="Text Box 45"/>
            <p:cNvSpPr txBox="1">
              <a:spLocks noChangeArrowheads="1"/>
            </p:cNvSpPr>
            <p:nvPr/>
          </p:nvSpPr>
          <p:spPr bwMode="auto">
            <a:xfrm>
              <a:off x="5148263" y="3716486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103" name="Line 46"/>
            <p:cNvSpPr>
              <a:spLocks noChangeShapeType="1"/>
            </p:cNvSpPr>
            <p:nvPr/>
          </p:nvSpPr>
          <p:spPr bwMode="auto">
            <a:xfrm flipH="1">
              <a:off x="4932040" y="5084911"/>
              <a:ext cx="0" cy="222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4" name="Line 47"/>
            <p:cNvSpPr>
              <a:spLocks noChangeShapeType="1"/>
            </p:cNvSpPr>
            <p:nvPr/>
          </p:nvSpPr>
          <p:spPr bwMode="auto">
            <a:xfrm>
              <a:off x="5148262" y="4954314"/>
              <a:ext cx="3591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5" name="Line 48"/>
            <p:cNvSpPr>
              <a:spLocks noChangeShapeType="1"/>
            </p:cNvSpPr>
            <p:nvPr/>
          </p:nvSpPr>
          <p:spPr bwMode="auto">
            <a:xfrm flipH="1" flipV="1">
              <a:off x="4932363" y="4437211"/>
              <a:ext cx="0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6" name="Line 49"/>
            <p:cNvSpPr>
              <a:spLocks noChangeShapeType="1"/>
            </p:cNvSpPr>
            <p:nvPr/>
          </p:nvSpPr>
          <p:spPr bwMode="auto">
            <a:xfrm flipH="1">
              <a:off x="7019925" y="5085184"/>
              <a:ext cx="0" cy="141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7" name="Text Box 51"/>
            <p:cNvSpPr txBox="1">
              <a:spLocks noChangeArrowheads="1"/>
            </p:cNvSpPr>
            <p:nvPr/>
          </p:nvSpPr>
          <p:spPr bwMode="auto">
            <a:xfrm>
              <a:off x="6129590" y="4245347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8" name="Text Box 52"/>
            <p:cNvSpPr txBox="1">
              <a:spLocks noChangeArrowheads="1"/>
            </p:cNvSpPr>
            <p:nvPr/>
          </p:nvSpPr>
          <p:spPr bwMode="auto">
            <a:xfrm>
              <a:off x="5580063" y="4925912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9" name="Text Box 53"/>
            <p:cNvSpPr txBox="1">
              <a:spLocks noChangeArrowheads="1"/>
            </p:cNvSpPr>
            <p:nvPr/>
          </p:nvSpPr>
          <p:spPr bwMode="auto">
            <a:xfrm>
              <a:off x="7164388" y="5445274"/>
              <a:ext cx="431801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0" name="Text Box 54"/>
            <p:cNvSpPr txBox="1">
              <a:spLocks noChangeArrowheads="1"/>
            </p:cNvSpPr>
            <p:nvPr/>
          </p:nvSpPr>
          <p:spPr bwMode="auto">
            <a:xfrm>
              <a:off x="4572000" y="5084911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1" name="Text Box 55"/>
            <p:cNvSpPr txBox="1">
              <a:spLocks noChangeArrowheads="1"/>
            </p:cNvSpPr>
            <p:nvPr/>
          </p:nvSpPr>
          <p:spPr bwMode="auto">
            <a:xfrm>
              <a:off x="4932363" y="4437211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2" name="Text Box 56"/>
            <p:cNvSpPr txBox="1">
              <a:spLocks noChangeArrowheads="1"/>
            </p:cNvSpPr>
            <p:nvPr/>
          </p:nvSpPr>
          <p:spPr bwMode="auto">
            <a:xfrm>
              <a:off x="6659563" y="4940449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3" name="Text Box 57"/>
            <p:cNvSpPr txBox="1">
              <a:spLocks noChangeArrowheads="1"/>
            </p:cNvSpPr>
            <p:nvPr/>
          </p:nvSpPr>
          <p:spPr bwMode="auto">
            <a:xfrm>
              <a:off x="5219700" y="5005957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14" name="直接连接符 113"/>
            <p:cNvCxnSpPr/>
            <p:nvPr/>
          </p:nvCxnSpPr>
          <p:spPr bwMode="auto">
            <a:xfrm>
              <a:off x="4919663" y="4221311"/>
              <a:ext cx="210026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直接连接符 114"/>
            <p:cNvCxnSpPr/>
            <p:nvPr/>
          </p:nvCxnSpPr>
          <p:spPr bwMode="auto">
            <a:xfrm>
              <a:off x="4932363" y="4221311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直接连接符 115"/>
            <p:cNvCxnSpPr/>
            <p:nvPr/>
          </p:nvCxnSpPr>
          <p:spPr bwMode="auto">
            <a:xfrm>
              <a:off x="4932363" y="6092974"/>
              <a:ext cx="33845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直接连接符 116"/>
            <p:cNvCxnSpPr/>
            <p:nvPr/>
          </p:nvCxnSpPr>
          <p:spPr bwMode="auto">
            <a:xfrm>
              <a:off x="7020272" y="4221311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8" name="Rectangle 28"/>
            <p:cNvSpPr>
              <a:spLocks noChangeArrowheads="1"/>
            </p:cNvSpPr>
            <p:nvPr/>
          </p:nvSpPr>
          <p:spPr bwMode="auto">
            <a:xfrm>
              <a:off x="5724525" y="6021536"/>
              <a:ext cx="431800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9" name="Oval 36"/>
            <p:cNvSpPr>
              <a:spLocks noChangeArrowheads="1"/>
            </p:cNvSpPr>
            <p:nvPr/>
          </p:nvSpPr>
          <p:spPr bwMode="auto">
            <a:xfrm>
              <a:off x="8172400" y="5302225"/>
              <a:ext cx="287337" cy="2873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0" name="Rectangle 34"/>
            <p:cNvSpPr>
              <a:spLocks noChangeArrowheads="1"/>
            </p:cNvSpPr>
            <p:nvPr/>
          </p:nvSpPr>
          <p:spPr bwMode="auto">
            <a:xfrm>
              <a:off x="6948488" y="5445274"/>
              <a:ext cx="144462" cy="431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1" name="Rectangle 31"/>
            <p:cNvSpPr>
              <a:spLocks noChangeArrowheads="1"/>
            </p:cNvSpPr>
            <p:nvPr/>
          </p:nvSpPr>
          <p:spPr bwMode="auto">
            <a:xfrm>
              <a:off x="6156325" y="4148286"/>
              <a:ext cx="431800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2" name="直接连接符 121"/>
            <p:cNvCxnSpPr/>
            <p:nvPr/>
          </p:nvCxnSpPr>
          <p:spPr bwMode="auto">
            <a:xfrm>
              <a:off x="4919663" y="4956042"/>
              <a:ext cx="33972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" name="Rectangle 32"/>
            <p:cNvSpPr>
              <a:spLocks noChangeArrowheads="1"/>
            </p:cNvSpPr>
            <p:nvPr/>
          </p:nvSpPr>
          <p:spPr bwMode="auto">
            <a:xfrm>
              <a:off x="5651500" y="4869011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Rectangle 32"/>
            <p:cNvSpPr>
              <a:spLocks noChangeArrowheads="1"/>
            </p:cNvSpPr>
            <p:nvPr/>
          </p:nvSpPr>
          <p:spPr bwMode="auto">
            <a:xfrm>
              <a:off x="7431086" y="4869011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Text Box 53"/>
            <p:cNvSpPr txBox="1">
              <a:spLocks noChangeArrowheads="1"/>
            </p:cNvSpPr>
            <p:nvPr/>
          </p:nvSpPr>
          <p:spPr bwMode="auto">
            <a:xfrm>
              <a:off x="7582224" y="5005379"/>
              <a:ext cx="4318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126" name="直接连接符 125"/>
            <p:cNvCxnSpPr/>
            <p:nvPr/>
          </p:nvCxnSpPr>
          <p:spPr bwMode="auto">
            <a:xfrm flipV="1">
              <a:off x="8316862" y="4954314"/>
              <a:ext cx="0" cy="113866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7" name="Text Box 39"/>
            <p:cNvSpPr txBox="1">
              <a:spLocks noChangeArrowheads="1"/>
            </p:cNvSpPr>
            <p:nvPr/>
          </p:nvSpPr>
          <p:spPr bwMode="auto">
            <a:xfrm>
              <a:off x="8359660" y="4981428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28" name="Text Box 40"/>
            <p:cNvSpPr txBox="1">
              <a:spLocks noChangeArrowheads="1"/>
            </p:cNvSpPr>
            <p:nvPr/>
          </p:nvSpPr>
          <p:spPr bwMode="auto">
            <a:xfrm>
              <a:off x="8428636" y="5523061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29" name="Text Box 52"/>
            <p:cNvSpPr txBox="1">
              <a:spLocks noChangeArrowheads="1"/>
            </p:cNvSpPr>
            <p:nvPr/>
          </p:nvSpPr>
          <p:spPr bwMode="auto">
            <a:xfrm>
              <a:off x="5643498" y="6143375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Line 47"/>
            <p:cNvSpPr>
              <a:spLocks noChangeShapeType="1"/>
            </p:cNvSpPr>
            <p:nvPr/>
          </p:nvSpPr>
          <p:spPr bwMode="auto">
            <a:xfrm>
              <a:off x="7164387" y="4954315"/>
              <a:ext cx="17526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1" name="Text Box 56"/>
            <p:cNvSpPr txBox="1">
              <a:spLocks noChangeArrowheads="1"/>
            </p:cNvSpPr>
            <p:nvPr/>
          </p:nvSpPr>
          <p:spPr bwMode="auto">
            <a:xfrm>
              <a:off x="7036120" y="4512391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132" name="Oval 58"/>
          <p:cNvSpPr>
            <a:spLocks noChangeArrowheads="1"/>
          </p:cNvSpPr>
          <p:nvPr/>
        </p:nvSpPr>
        <p:spPr bwMode="auto">
          <a:xfrm>
            <a:off x="5651313" y="3027375"/>
            <a:ext cx="576263" cy="433387"/>
          </a:xfrm>
          <a:prstGeom prst="ellips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" name="Text Box 62"/>
          <p:cNvSpPr txBox="1">
            <a:spLocks noChangeArrowheads="1"/>
          </p:cNvSpPr>
          <p:nvPr/>
        </p:nvSpPr>
        <p:spPr bwMode="auto">
          <a:xfrm>
            <a:off x="6084701" y="3387737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34" name="Text Box 72"/>
          <p:cNvSpPr txBox="1">
            <a:spLocks noChangeArrowheads="1"/>
          </p:cNvSpPr>
          <p:nvPr/>
        </p:nvSpPr>
        <p:spPr bwMode="auto">
          <a:xfrm>
            <a:off x="5579876" y="3387737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35" name="Oval 58"/>
          <p:cNvSpPr>
            <a:spLocks noChangeArrowheads="1"/>
          </p:cNvSpPr>
          <p:nvPr/>
        </p:nvSpPr>
        <p:spPr bwMode="auto">
          <a:xfrm>
            <a:off x="5526344" y="2132856"/>
            <a:ext cx="576263" cy="433387"/>
          </a:xfrm>
          <a:prstGeom prst="ellips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6" name="Text Box 77"/>
          <p:cNvSpPr txBox="1">
            <a:spLocks noChangeArrowheads="1"/>
          </p:cNvSpPr>
          <p:nvPr/>
        </p:nvSpPr>
        <p:spPr bwMode="auto">
          <a:xfrm>
            <a:off x="4212705" y="4509120"/>
            <a:ext cx="4895799" cy="20313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b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条支路，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n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个结点。</a:t>
            </a:r>
            <a:endParaRPr lang="en-US" altLang="zh-CN" dirty="0">
              <a:latin typeface="+mj-lt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KCL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独立方程：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n-1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KVL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独立方程：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b-(n-1)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VCR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方程：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b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  <a:cs typeface="Arial" panose="020B0604020202020204" pitchFamily="34" charset="0"/>
              </a:rPr>
              <a:t>共</a:t>
            </a:r>
            <a:r>
              <a:rPr lang="en-US" altLang="zh-CN" dirty="0">
                <a:latin typeface="+mj-lt"/>
                <a:cs typeface="Arial" panose="020B0604020202020204" pitchFamily="34" charset="0"/>
              </a:rPr>
              <a:t>2b</a:t>
            </a:r>
            <a:r>
              <a:rPr lang="zh-CN" altLang="en-US" dirty="0">
                <a:latin typeface="+mj-lt"/>
                <a:cs typeface="Arial" panose="020B0604020202020204" pitchFamily="34" charset="0"/>
              </a:rPr>
              <a:t>个未知量（每条之路一个电流、一个电压）</a:t>
            </a:r>
            <a:endParaRPr lang="en-US" altLang="zh-CN" dirty="0"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15" grpId="0" animBg="1"/>
      <p:bldP spid="19531" grpId="0"/>
      <p:bldP spid="19532" grpId="0"/>
      <p:bldP spid="19533" grpId="0"/>
      <p:bldP spid="19534" grpId="0" animBg="1"/>
      <p:bldP spid="19535" grpId="0" animBg="1"/>
      <p:bldP spid="19536" grpId="0" animBg="1"/>
      <p:bldP spid="132" grpId="0" animBg="1"/>
      <p:bldP spid="1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§3-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３ 支路电流法</a:t>
            </a: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09" t="1701" r="13496" b="56300"/>
          <a:stretch/>
        </p:blipFill>
        <p:spPr>
          <a:xfrm>
            <a:off x="1043608" y="836712"/>
            <a:ext cx="6696744" cy="569935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 bwMode="auto">
          <a:xfrm>
            <a:off x="1115616" y="2133600"/>
            <a:ext cx="1008112" cy="122339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1619672" y="3356992"/>
            <a:ext cx="504056" cy="86409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圆角矩形 81"/>
          <p:cNvSpPr/>
          <p:nvPr/>
        </p:nvSpPr>
        <p:spPr bwMode="auto">
          <a:xfrm>
            <a:off x="3352800" y="1988840"/>
            <a:ext cx="1363216" cy="136815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3" name="直接箭头连接符 82"/>
          <p:cNvCxnSpPr>
            <a:stCxn id="82" idx="2"/>
          </p:cNvCxnSpPr>
          <p:nvPr/>
        </p:nvCxnSpPr>
        <p:spPr bwMode="auto">
          <a:xfrm>
            <a:off x="4034408" y="3356992"/>
            <a:ext cx="1545704" cy="86409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3676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§3-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３ 支路电流法</a:t>
            </a: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" t="45104" r="1573" b="3785"/>
          <a:stretch/>
        </p:blipFill>
        <p:spPr>
          <a:xfrm>
            <a:off x="2086496" y="836712"/>
            <a:ext cx="7040260" cy="56166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29" t="4885" r="16908" b="77604"/>
          <a:stretch/>
        </p:blipFill>
        <p:spPr>
          <a:xfrm>
            <a:off x="0" y="3645024"/>
            <a:ext cx="2160240" cy="23762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912A91-70BE-4BA1-BC04-639933BE0D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09" t="2310" r="42372" b="74421"/>
          <a:stretch/>
        </p:blipFill>
        <p:spPr>
          <a:xfrm>
            <a:off x="150220" y="851440"/>
            <a:ext cx="2700457" cy="20775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15BB96A-71EA-4B3A-96AE-BEED6A372A6D}"/>
              </a:ext>
            </a:extLst>
          </p:cNvPr>
          <p:cNvSpPr/>
          <p:nvPr/>
        </p:nvSpPr>
        <p:spPr bwMode="auto">
          <a:xfrm>
            <a:off x="5364088" y="2500313"/>
            <a:ext cx="1872208" cy="428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990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§3-4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网孔电流法</a:t>
            </a:r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6948488" y="3645024"/>
            <a:ext cx="288925" cy="2873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2</a:t>
            </a:r>
          </a:p>
        </p:txBody>
      </p:sp>
      <p:sp>
        <p:nvSpPr>
          <p:cNvPr id="11353" name="Text Box 89"/>
          <p:cNvSpPr txBox="1">
            <a:spLocks noChangeArrowheads="1"/>
          </p:cNvSpPr>
          <p:nvPr/>
        </p:nvSpPr>
        <p:spPr bwMode="auto">
          <a:xfrm>
            <a:off x="1259632" y="2276475"/>
            <a:ext cx="2592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结点</a:t>
            </a:r>
            <a:r>
              <a:rPr lang="en-US" altLang="zh-CN" dirty="0">
                <a:cs typeface="Arial" panose="020B0604020202020204" pitchFamily="34" charset="0"/>
              </a:rPr>
              <a:t>1</a:t>
            </a:r>
            <a:r>
              <a:rPr lang="zh-CN" altLang="en-US" dirty="0">
                <a:cs typeface="Arial" panose="020B0604020202020204" pitchFamily="34" charset="0"/>
              </a:rPr>
              <a:t>：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2</a:t>
            </a:r>
            <a:r>
              <a:rPr lang="en-US" altLang="zh-CN" dirty="0">
                <a:cs typeface="Arial" panose="020B0604020202020204" pitchFamily="34" charset="0"/>
              </a:rPr>
              <a:t> -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3</a:t>
            </a:r>
            <a:r>
              <a:rPr lang="en-US" altLang="zh-CN" dirty="0">
                <a:cs typeface="Arial" panose="020B0604020202020204" pitchFamily="34" charset="0"/>
              </a:rPr>
              <a:t> -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1</a:t>
            </a:r>
            <a:r>
              <a:rPr lang="en-US" altLang="zh-CN" dirty="0"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11357" name="Text Box 93"/>
          <p:cNvSpPr txBox="1">
            <a:spLocks noChangeArrowheads="1"/>
          </p:cNvSpPr>
          <p:nvPr/>
        </p:nvSpPr>
        <p:spPr bwMode="auto">
          <a:xfrm>
            <a:off x="2195513" y="2852738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2 </a:t>
            </a:r>
            <a:r>
              <a:rPr lang="en-US" altLang="zh-CN" dirty="0">
                <a:cs typeface="Arial" panose="020B0604020202020204" pitchFamily="34" charset="0"/>
              </a:rPr>
              <a:t> = 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3 </a:t>
            </a:r>
            <a:r>
              <a:rPr lang="en-US" altLang="zh-CN" dirty="0">
                <a:cs typeface="Arial" panose="020B0604020202020204" pitchFamily="34" charset="0"/>
              </a:rPr>
              <a:t>+ 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1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1361" name="Text Box 97"/>
          <p:cNvSpPr txBox="1">
            <a:spLocks noChangeArrowheads="1"/>
          </p:cNvSpPr>
          <p:nvPr/>
        </p:nvSpPr>
        <p:spPr bwMode="auto">
          <a:xfrm>
            <a:off x="1116013" y="3357563"/>
            <a:ext cx="2735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假设回路电流 </a:t>
            </a:r>
            <a:r>
              <a:rPr lang="en-US" altLang="zh-CN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m1</a:t>
            </a:r>
            <a:r>
              <a:rPr lang="en-US" altLang="zh-CN"/>
              <a:t>, </a:t>
            </a:r>
            <a:r>
              <a:rPr lang="en-US" altLang="zh-CN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m2</a:t>
            </a:r>
          </a:p>
        </p:txBody>
      </p:sp>
      <p:sp>
        <p:nvSpPr>
          <p:cNvPr id="11362" name="Text Box 98"/>
          <p:cNvSpPr txBox="1">
            <a:spLocks noChangeArrowheads="1"/>
          </p:cNvSpPr>
          <p:nvPr/>
        </p:nvSpPr>
        <p:spPr bwMode="auto">
          <a:xfrm>
            <a:off x="2123604" y="3789363"/>
            <a:ext cx="1223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1</a:t>
            </a:r>
            <a:r>
              <a:rPr lang="en-US" altLang="zh-CN" dirty="0">
                <a:cs typeface="Arial" panose="020B0604020202020204" pitchFamily="34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m1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1363" name="Text Box 99"/>
          <p:cNvSpPr txBox="1">
            <a:spLocks noChangeArrowheads="1"/>
          </p:cNvSpPr>
          <p:nvPr/>
        </p:nvSpPr>
        <p:spPr bwMode="auto">
          <a:xfrm>
            <a:off x="2123604" y="4221163"/>
            <a:ext cx="1223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  <a:r>
              <a:rPr lang="en-US" altLang="zh-CN">
                <a:cs typeface="Arial" panose="020B0604020202020204" pitchFamily="34" charset="0"/>
              </a:rPr>
              <a:t> =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m2</a:t>
            </a:r>
            <a:endParaRPr lang="en-US" altLang="zh-CN">
              <a:cs typeface="Arial" panose="020B0604020202020204" pitchFamily="34" charset="0"/>
            </a:endParaRPr>
          </a:p>
        </p:txBody>
      </p:sp>
      <p:sp>
        <p:nvSpPr>
          <p:cNvPr id="11364" name="Text Box 100"/>
          <p:cNvSpPr txBox="1">
            <a:spLocks noChangeArrowheads="1"/>
          </p:cNvSpPr>
          <p:nvPr/>
        </p:nvSpPr>
        <p:spPr bwMode="auto">
          <a:xfrm>
            <a:off x="1907704" y="4652963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2 </a:t>
            </a:r>
            <a:r>
              <a:rPr lang="en-US" altLang="zh-CN">
                <a:cs typeface="Arial" panose="020B0604020202020204" pitchFamily="34" charset="0"/>
              </a:rPr>
              <a:t> = 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m1 </a:t>
            </a:r>
            <a:r>
              <a:rPr lang="en-US" altLang="zh-CN">
                <a:cs typeface="Arial" panose="020B0604020202020204" pitchFamily="34" charset="0"/>
              </a:rPr>
              <a:t>+ 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m2</a:t>
            </a:r>
            <a:endParaRPr lang="en-US" altLang="zh-CN">
              <a:cs typeface="Arial" panose="020B0604020202020204" pitchFamily="34" charset="0"/>
            </a:endParaRPr>
          </a:p>
        </p:txBody>
      </p:sp>
      <p:sp>
        <p:nvSpPr>
          <p:cNvPr id="63" name="Oval 3"/>
          <p:cNvSpPr>
            <a:spLocks noChangeArrowheads="1"/>
          </p:cNvSpPr>
          <p:nvPr/>
        </p:nvSpPr>
        <p:spPr bwMode="auto">
          <a:xfrm>
            <a:off x="6659563" y="2132732"/>
            <a:ext cx="288925" cy="2873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Text Box 5"/>
          <p:cNvSpPr txBox="1">
            <a:spLocks noChangeArrowheads="1"/>
          </p:cNvSpPr>
          <p:nvPr/>
        </p:nvSpPr>
        <p:spPr bwMode="auto">
          <a:xfrm>
            <a:off x="4356100" y="2851870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s1</a:t>
            </a:r>
          </a:p>
        </p:txBody>
      </p:sp>
      <p:sp>
        <p:nvSpPr>
          <p:cNvPr id="65" name="Text Box 6"/>
          <p:cNvSpPr txBox="1">
            <a:spLocks noChangeArrowheads="1"/>
          </p:cNvSpPr>
          <p:nvPr/>
        </p:nvSpPr>
        <p:spPr bwMode="auto">
          <a:xfrm>
            <a:off x="8172450" y="2851870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66" name="Oval 11"/>
          <p:cNvSpPr>
            <a:spLocks noChangeArrowheads="1"/>
          </p:cNvSpPr>
          <p:nvPr/>
        </p:nvSpPr>
        <p:spPr bwMode="auto">
          <a:xfrm>
            <a:off x="6981825" y="2385145"/>
            <a:ext cx="73025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7" name="Oval 12"/>
          <p:cNvSpPr>
            <a:spLocks noChangeArrowheads="1"/>
          </p:cNvSpPr>
          <p:nvPr/>
        </p:nvSpPr>
        <p:spPr bwMode="auto">
          <a:xfrm>
            <a:off x="6985000" y="3536082"/>
            <a:ext cx="73025" cy="7143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8" name="Oval 13"/>
          <p:cNvSpPr>
            <a:spLocks noChangeArrowheads="1"/>
          </p:cNvSpPr>
          <p:nvPr/>
        </p:nvSpPr>
        <p:spPr bwMode="auto">
          <a:xfrm>
            <a:off x="4821238" y="2959820"/>
            <a:ext cx="217487" cy="2159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9" name="Text Box 18"/>
          <p:cNvSpPr txBox="1">
            <a:spLocks noChangeArrowheads="1"/>
          </p:cNvSpPr>
          <p:nvPr/>
        </p:nvSpPr>
        <p:spPr bwMode="auto">
          <a:xfrm>
            <a:off x="4932363" y="2635970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5003800" y="3067770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1" name="Line 20"/>
          <p:cNvSpPr>
            <a:spLocks noChangeShapeType="1"/>
          </p:cNvSpPr>
          <p:nvPr/>
        </p:nvSpPr>
        <p:spPr bwMode="auto">
          <a:xfrm flipV="1">
            <a:off x="4932363" y="2635970"/>
            <a:ext cx="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" name="Line 21"/>
          <p:cNvSpPr>
            <a:spLocks noChangeShapeType="1"/>
          </p:cNvSpPr>
          <p:nvPr/>
        </p:nvSpPr>
        <p:spPr bwMode="auto">
          <a:xfrm flipV="1">
            <a:off x="5148263" y="2420070"/>
            <a:ext cx="35984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3" name="Line 22"/>
          <p:cNvSpPr>
            <a:spLocks noChangeShapeType="1"/>
          </p:cNvSpPr>
          <p:nvPr/>
        </p:nvSpPr>
        <p:spPr bwMode="auto">
          <a:xfrm flipH="1">
            <a:off x="7007224" y="2528018"/>
            <a:ext cx="1" cy="203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4" name="Text Box 23"/>
          <p:cNvSpPr txBox="1">
            <a:spLocks noChangeArrowheads="1"/>
          </p:cNvSpPr>
          <p:nvPr/>
        </p:nvSpPr>
        <p:spPr bwMode="auto">
          <a:xfrm>
            <a:off x="5580063" y="2420070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75" name="Text Box 24"/>
          <p:cNvSpPr txBox="1">
            <a:spLocks noChangeArrowheads="1"/>
          </p:cNvSpPr>
          <p:nvPr/>
        </p:nvSpPr>
        <p:spPr bwMode="auto">
          <a:xfrm>
            <a:off x="6948488" y="2924895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76" name="Text Box 25"/>
          <p:cNvSpPr txBox="1">
            <a:spLocks noChangeArrowheads="1"/>
          </p:cNvSpPr>
          <p:nvPr/>
        </p:nvSpPr>
        <p:spPr bwMode="auto">
          <a:xfrm>
            <a:off x="4572000" y="2564532"/>
            <a:ext cx="43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77" name="Text Box 26"/>
          <p:cNvSpPr txBox="1">
            <a:spLocks noChangeArrowheads="1"/>
          </p:cNvSpPr>
          <p:nvPr/>
        </p:nvSpPr>
        <p:spPr bwMode="auto">
          <a:xfrm>
            <a:off x="6659563" y="2420070"/>
            <a:ext cx="43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78" name="Oval 33"/>
          <p:cNvSpPr>
            <a:spLocks noChangeArrowheads="1"/>
          </p:cNvSpPr>
          <p:nvPr/>
        </p:nvSpPr>
        <p:spPr bwMode="auto">
          <a:xfrm>
            <a:off x="8172450" y="2851870"/>
            <a:ext cx="287338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9" name="Line 34"/>
          <p:cNvSpPr>
            <a:spLocks noChangeShapeType="1"/>
          </p:cNvSpPr>
          <p:nvPr/>
        </p:nvSpPr>
        <p:spPr bwMode="auto">
          <a:xfrm flipH="1" flipV="1">
            <a:off x="7151686" y="2420068"/>
            <a:ext cx="250825" cy="3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Text Box 35"/>
          <p:cNvSpPr txBox="1">
            <a:spLocks noChangeArrowheads="1"/>
          </p:cNvSpPr>
          <p:nvPr/>
        </p:nvSpPr>
        <p:spPr bwMode="auto">
          <a:xfrm>
            <a:off x="7092950" y="1988344"/>
            <a:ext cx="43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Text Box 36"/>
          <p:cNvSpPr txBox="1">
            <a:spLocks noChangeArrowheads="1"/>
          </p:cNvSpPr>
          <p:nvPr/>
        </p:nvSpPr>
        <p:spPr bwMode="auto">
          <a:xfrm>
            <a:off x="7380288" y="2493095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82" name="Text Box 37"/>
          <p:cNvSpPr txBox="1">
            <a:spLocks noChangeArrowheads="1"/>
          </p:cNvSpPr>
          <p:nvPr/>
        </p:nvSpPr>
        <p:spPr bwMode="auto">
          <a:xfrm>
            <a:off x="8388350" y="2493095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83" name="Text Box 38"/>
          <p:cNvSpPr txBox="1">
            <a:spLocks noChangeArrowheads="1"/>
          </p:cNvSpPr>
          <p:nvPr/>
        </p:nvSpPr>
        <p:spPr bwMode="auto">
          <a:xfrm>
            <a:off x="8388350" y="3140795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84" name="Text Box 39"/>
          <p:cNvSpPr txBox="1">
            <a:spLocks noChangeArrowheads="1"/>
          </p:cNvSpPr>
          <p:nvPr/>
        </p:nvSpPr>
        <p:spPr bwMode="auto">
          <a:xfrm>
            <a:off x="8388350" y="2851870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s2</a:t>
            </a:r>
          </a:p>
        </p:txBody>
      </p:sp>
      <p:sp>
        <p:nvSpPr>
          <p:cNvPr id="85" name="Oval 40"/>
          <p:cNvSpPr>
            <a:spLocks noChangeArrowheads="1"/>
          </p:cNvSpPr>
          <p:nvPr/>
        </p:nvSpPr>
        <p:spPr bwMode="auto">
          <a:xfrm>
            <a:off x="5651500" y="2851870"/>
            <a:ext cx="576263" cy="433387"/>
          </a:xfrm>
          <a:prstGeom prst="ellips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6" name="Oval 41"/>
          <p:cNvSpPr>
            <a:spLocks noChangeArrowheads="1"/>
          </p:cNvSpPr>
          <p:nvPr/>
        </p:nvSpPr>
        <p:spPr bwMode="auto">
          <a:xfrm>
            <a:off x="7451725" y="2851870"/>
            <a:ext cx="576263" cy="433387"/>
          </a:xfrm>
          <a:prstGeom prst="ellips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7" name="Text Box 42"/>
          <p:cNvSpPr txBox="1">
            <a:spLocks noChangeArrowheads="1"/>
          </p:cNvSpPr>
          <p:nvPr/>
        </p:nvSpPr>
        <p:spPr bwMode="auto">
          <a:xfrm>
            <a:off x="6588125" y="2780432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88" name="Text Box 43"/>
          <p:cNvSpPr txBox="1">
            <a:spLocks noChangeArrowheads="1"/>
          </p:cNvSpPr>
          <p:nvPr/>
        </p:nvSpPr>
        <p:spPr bwMode="auto">
          <a:xfrm>
            <a:off x="7812088" y="1988270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89" name="Text Box 44"/>
          <p:cNvSpPr txBox="1">
            <a:spLocks noChangeArrowheads="1"/>
          </p:cNvSpPr>
          <p:nvPr/>
        </p:nvSpPr>
        <p:spPr bwMode="auto">
          <a:xfrm>
            <a:off x="5435600" y="2059707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90" name="Text Box 45"/>
          <p:cNvSpPr txBox="1">
            <a:spLocks noChangeArrowheads="1"/>
          </p:cNvSpPr>
          <p:nvPr/>
        </p:nvSpPr>
        <p:spPr bwMode="auto">
          <a:xfrm>
            <a:off x="6084888" y="2059707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91" name="Text Box 46"/>
          <p:cNvSpPr txBox="1">
            <a:spLocks noChangeArrowheads="1"/>
          </p:cNvSpPr>
          <p:nvPr/>
        </p:nvSpPr>
        <p:spPr bwMode="auto">
          <a:xfrm>
            <a:off x="6659563" y="3212232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92" name="Text Box 47"/>
          <p:cNvSpPr txBox="1">
            <a:spLocks noChangeArrowheads="1"/>
          </p:cNvSpPr>
          <p:nvPr/>
        </p:nvSpPr>
        <p:spPr bwMode="auto">
          <a:xfrm>
            <a:off x="7380288" y="1988270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93" name="Text Box 48"/>
          <p:cNvSpPr txBox="1">
            <a:spLocks noChangeArrowheads="1"/>
          </p:cNvSpPr>
          <p:nvPr/>
        </p:nvSpPr>
        <p:spPr bwMode="auto">
          <a:xfrm>
            <a:off x="7451725" y="1916832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94" name="Text Box 49"/>
          <p:cNvSpPr txBox="1">
            <a:spLocks noChangeArrowheads="1"/>
          </p:cNvSpPr>
          <p:nvPr/>
        </p:nvSpPr>
        <p:spPr bwMode="auto">
          <a:xfrm>
            <a:off x="6516688" y="2996332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95" name="Text Box 50"/>
          <p:cNvSpPr txBox="1">
            <a:spLocks noChangeArrowheads="1"/>
          </p:cNvSpPr>
          <p:nvPr/>
        </p:nvSpPr>
        <p:spPr bwMode="auto">
          <a:xfrm>
            <a:off x="5580063" y="1916832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96" name="Line 51"/>
          <p:cNvSpPr>
            <a:spLocks noChangeShapeType="1"/>
          </p:cNvSpPr>
          <p:nvPr/>
        </p:nvSpPr>
        <p:spPr bwMode="auto">
          <a:xfrm flipV="1">
            <a:off x="5867400" y="2839170"/>
            <a:ext cx="603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Line 52"/>
          <p:cNvSpPr>
            <a:spLocks noChangeShapeType="1"/>
          </p:cNvSpPr>
          <p:nvPr/>
        </p:nvSpPr>
        <p:spPr bwMode="auto">
          <a:xfrm flipH="1">
            <a:off x="7524750" y="2851870"/>
            <a:ext cx="142875" cy="73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Text Box 55"/>
          <p:cNvSpPr txBox="1">
            <a:spLocks noChangeArrowheads="1"/>
          </p:cNvSpPr>
          <p:nvPr/>
        </p:nvSpPr>
        <p:spPr bwMode="auto">
          <a:xfrm>
            <a:off x="5724525" y="2851870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m1</a:t>
            </a:r>
          </a:p>
        </p:txBody>
      </p:sp>
      <p:sp>
        <p:nvSpPr>
          <p:cNvPr id="99" name="Text Box 56"/>
          <p:cNvSpPr txBox="1">
            <a:spLocks noChangeArrowheads="1"/>
          </p:cNvSpPr>
          <p:nvPr/>
        </p:nvSpPr>
        <p:spPr bwMode="auto">
          <a:xfrm>
            <a:off x="7451725" y="2924895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m2</a:t>
            </a:r>
          </a:p>
        </p:txBody>
      </p:sp>
      <p:cxnSp>
        <p:nvCxnSpPr>
          <p:cNvPr id="100" name="直接连接符 99"/>
          <p:cNvCxnSpPr/>
          <p:nvPr/>
        </p:nvCxnSpPr>
        <p:spPr bwMode="auto">
          <a:xfrm>
            <a:off x="4919663" y="3559895"/>
            <a:ext cx="339725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直接连接符 100"/>
          <p:cNvCxnSpPr/>
          <p:nvPr/>
        </p:nvCxnSpPr>
        <p:spPr bwMode="auto">
          <a:xfrm flipV="1">
            <a:off x="4932363" y="2420070"/>
            <a:ext cx="0" cy="11398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直接连接符 101"/>
          <p:cNvCxnSpPr/>
          <p:nvPr/>
        </p:nvCxnSpPr>
        <p:spPr bwMode="auto">
          <a:xfrm>
            <a:off x="4932363" y="2420070"/>
            <a:ext cx="338455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5"/>
          <p:cNvSpPr>
            <a:spLocks noChangeArrowheads="1"/>
          </p:cNvSpPr>
          <p:nvPr/>
        </p:nvSpPr>
        <p:spPr bwMode="auto">
          <a:xfrm>
            <a:off x="5651500" y="2348632"/>
            <a:ext cx="504825" cy="1444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7524750" y="2348632"/>
            <a:ext cx="360363" cy="1444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 bwMode="auto">
          <a:xfrm flipV="1">
            <a:off x="7007225" y="2420070"/>
            <a:ext cx="0" cy="11398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ectangle 17"/>
          <p:cNvSpPr>
            <a:spLocks noChangeArrowheads="1"/>
          </p:cNvSpPr>
          <p:nvPr/>
        </p:nvSpPr>
        <p:spPr bwMode="auto">
          <a:xfrm>
            <a:off x="6948488" y="2924895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07" name="直接连接符 106"/>
          <p:cNvCxnSpPr/>
          <p:nvPr/>
        </p:nvCxnSpPr>
        <p:spPr bwMode="auto">
          <a:xfrm flipV="1">
            <a:off x="8316913" y="2420070"/>
            <a:ext cx="0" cy="11398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1" grpId="0"/>
      <p:bldP spid="11362" grpId="0"/>
      <p:bldP spid="11363" grpId="0"/>
      <p:bldP spid="113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§3-4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网孔电流法</a:t>
            </a:r>
          </a:p>
        </p:txBody>
      </p:sp>
      <p:sp>
        <p:nvSpPr>
          <p:cNvPr id="17469" name="Text Box 61"/>
          <p:cNvSpPr txBox="1">
            <a:spLocks noChangeArrowheads="1"/>
          </p:cNvSpPr>
          <p:nvPr/>
        </p:nvSpPr>
        <p:spPr bwMode="auto">
          <a:xfrm>
            <a:off x="826839" y="1340768"/>
            <a:ext cx="3529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以网孔电流为变量，列出每一个网孔回路的电压方程</a:t>
            </a:r>
          </a:p>
        </p:txBody>
      </p:sp>
      <p:sp>
        <p:nvSpPr>
          <p:cNvPr id="17470" name="Text Box 62"/>
          <p:cNvSpPr txBox="1">
            <a:spLocks noChangeArrowheads="1"/>
          </p:cNvSpPr>
          <p:nvPr/>
        </p:nvSpPr>
        <p:spPr bwMode="auto">
          <a:xfrm>
            <a:off x="826839" y="2061493"/>
            <a:ext cx="3743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cs typeface="Arial" panose="020B0604020202020204" pitchFamily="34" charset="0"/>
              </a:rPr>
              <a:t>回路</a:t>
            </a:r>
            <a:r>
              <a:rPr lang="pl-PL" altLang="zh-CN" sz="1600" dirty="0">
                <a:cs typeface="Arial" panose="020B0604020202020204" pitchFamily="34" charset="0"/>
              </a:rPr>
              <a:t>1</a:t>
            </a:r>
            <a:r>
              <a:rPr lang="zh-CN" altLang="pl-PL" sz="1600" dirty="0"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1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cs typeface="Arial" panose="020B0604020202020204" pitchFamily="34" charset="0"/>
              </a:rPr>
              <a:t>m1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+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2</a:t>
            </a:r>
            <a:r>
              <a:rPr lang="en-US" altLang="zh-CN" sz="1600" dirty="0">
                <a:cs typeface="Arial" panose="020B0604020202020204" pitchFamily="34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cs typeface="Arial" panose="020B0604020202020204" pitchFamily="34" charset="0"/>
              </a:rPr>
              <a:t>m1</a:t>
            </a:r>
            <a:r>
              <a:rPr lang="en-US" altLang="zh-CN" sz="1600" dirty="0">
                <a:cs typeface="Arial" panose="020B0604020202020204" pitchFamily="34" charset="0"/>
              </a:rPr>
              <a:t>+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/>
              <a:t>m2</a:t>
            </a:r>
            <a:r>
              <a:rPr lang="zh-CN" altLang="pl-PL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) - </a:t>
            </a:r>
            <a:r>
              <a:rPr lang="pl-PL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cs typeface="Arial" panose="020B0604020202020204" pitchFamily="34" charset="0"/>
              </a:rPr>
              <a:t>1 </a:t>
            </a:r>
            <a:r>
              <a:rPr lang="pl-PL" altLang="zh-CN" sz="1600" dirty="0">
                <a:cs typeface="Arial" panose="020B0604020202020204" pitchFamily="34" charset="0"/>
              </a:rPr>
              <a:t>= 0</a:t>
            </a:r>
            <a:endParaRPr lang="en-US" altLang="zh-CN" sz="1600" dirty="0">
              <a:cs typeface="Arial" panose="020B0604020202020204" pitchFamily="34" charset="0"/>
            </a:endParaRPr>
          </a:p>
        </p:txBody>
      </p:sp>
      <p:sp>
        <p:nvSpPr>
          <p:cNvPr id="17473" name="Text Box 65"/>
          <p:cNvSpPr txBox="1">
            <a:spLocks noChangeArrowheads="1"/>
          </p:cNvSpPr>
          <p:nvPr/>
        </p:nvSpPr>
        <p:spPr bwMode="auto">
          <a:xfrm>
            <a:off x="826839" y="2493293"/>
            <a:ext cx="3671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>
                <a:cs typeface="Arial" panose="020B0604020202020204" pitchFamily="34" charset="0"/>
              </a:rPr>
              <a:t>回路</a:t>
            </a:r>
            <a:r>
              <a:rPr lang="en-US" altLang="zh-CN" sz="1600">
                <a:cs typeface="Arial" panose="020B0604020202020204" pitchFamily="34" charset="0"/>
              </a:rPr>
              <a:t>2</a:t>
            </a:r>
            <a:r>
              <a:rPr lang="zh-CN" altLang="pl-PL" sz="1600">
                <a:cs typeface="Arial" panose="020B0604020202020204" pitchFamily="34" charset="0"/>
              </a:rPr>
              <a:t>：</a:t>
            </a:r>
            <a:r>
              <a:rPr lang="pl-PL" altLang="zh-CN" sz="1600">
                <a:cs typeface="Arial" panose="020B0604020202020204" pitchFamily="34" charset="0"/>
              </a:rPr>
              <a:t> </a:t>
            </a:r>
            <a:r>
              <a:rPr lang="en-US" altLang="zh-CN" sz="1600">
                <a:cs typeface="Arial" panose="020B0604020202020204" pitchFamily="34" charset="0"/>
              </a:rPr>
              <a:t>R</a:t>
            </a:r>
            <a:r>
              <a:rPr lang="en-US" altLang="zh-CN" sz="1600" baseline="-25000">
                <a:cs typeface="Arial" panose="020B0604020202020204" pitchFamily="34" charset="0"/>
              </a:rPr>
              <a:t>3</a:t>
            </a:r>
            <a:r>
              <a:rPr lang="pl-PL" altLang="zh-CN" sz="1600">
                <a:cs typeface="Arial" panose="020B0604020202020204" pitchFamily="34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>
                <a:cs typeface="Arial" panose="020B0604020202020204" pitchFamily="34" charset="0"/>
              </a:rPr>
              <a:t>m2</a:t>
            </a:r>
            <a:r>
              <a:rPr lang="pl-PL" altLang="zh-CN" sz="1600">
                <a:cs typeface="Arial" panose="020B0604020202020204" pitchFamily="34" charset="0"/>
              </a:rPr>
              <a:t> </a:t>
            </a:r>
            <a:r>
              <a:rPr lang="en-US" altLang="zh-CN" sz="1600">
                <a:cs typeface="Arial" panose="020B0604020202020204" pitchFamily="34" charset="0"/>
              </a:rPr>
              <a:t>+</a:t>
            </a:r>
            <a:r>
              <a:rPr lang="pl-PL" altLang="zh-CN" sz="1600">
                <a:cs typeface="Arial" panose="020B0604020202020204" pitchFamily="34" charset="0"/>
              </a:rPr>
              <a:t> </a:t>
            </a:r>
            <a:r>
              <a:rPr lang="en-US" altLang="zh-CN" sz="1600">
                <a:cs typeface="Arial" panose="020B0604020202020204" pitchFamily="34" charset="0"/>
              </a:rPr>
              <a:t>R</a:t>
            </a:r>
            <a:r>
              <a:rPr lang="en-US" altLang="zh-CN" sz="1600" baseline="-25000">
                <a:cs typeface="Arial" panose="020B0604020202020204" pitchFamily="34" charset="0"/>
              </a:rPr>
              <a:t>2</a:t>
            </a:r>
            <a:r>
              <a:rPr lang="en-US" altLang="zh-CN" sz="1600">
                <a:cs typeface="Arial" panose="020B0604020202020204" pitchFamily="34" charset="0"/>
              </a:rPr>
              <a:t>(</a:t>
            </a: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>
                <a:cs typeface="Arial" panose="020B0604020202020204" pitchFamily="34" charset="0"/>
              </a:rPr>
              <a:t>m1</a:t>
            </a:r>
            <a:r>
              <a:rPr lang="en-US" altLang="zh-CN" sz="1600">
                <a:cs typeface="Arial" panose="020B0604020202020204" pitchFamily="34" charset="0"/>
              </a:rPr>
              <a:t>+</a:t>
            </a:r>
            <a:r>
              <a:rPr lang="pl-PL" altLang="zh-CN" sz="1600">
                <a:cs typeface="Arial" panose="020B0604020202020204" pitchFamily="34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</a:rPr>
              <a:t>i</a:t>
            </a:r>
            <a:r>
              <a:rPr lang="en-US" altLang="zh-CN" sz="1600" baseline="-25000"/>
              <a:t>m2</a:t>
            </a:r>
            <a:r>
              <a:rPr lang="zh-CN" altLang="pl-PL" sz="1600">
                <a:cs typeface="Arial" panose="020B0604020202020204" pitchFamily="34" charset="0"/>
              </a:rPr>
              <a:t> </a:t>
            </a:r>
            <a:r>
              <a:rPr lang="en-US" altLang="zh-CN" sz="1600">
                <a:cs typeface="Arial" panose="020B0604020202020204" pitchFamily="34" charset="0"/>
              </a:rPr>
              <a:t>) – </a:t>
            </a:r>
            <a:r>
              <a:rPr lang="pl-PL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>
                <a:cs typeface="Arial" panose="020B0604020202020204" pitchFamily="34" charset="0"/>
              </a:rPr>
              <a:t>s</a:t>
            </a:r>
            <a:r>
              <a:rPr lang="en-US" altLang="zh-CN" sz="1600" baseline="-25000">
                <a:cs typeface="Arial" panose="020B0604020202020204" pitchFamily="34" charset="0"/>
              </a:rPr>
              <a:t>2 </a:t>
            </a:r>
            <a:r>
              <a:rPr lang="pl-PL" altLang="zh-CN" sz="1600">
                <a:cs typeface="Arial" panose="020B0604020202020204" pitchFamily="34" charset="0"/>
              </a:rPr>
              <a:t>= 0</a:t>
            </a:r>
            <a:endParaRPr lang="en-US" altLang="zh-CN" sz="1600">
              <a:cs typeface="Arial" panose="020B0604020202020204" pitchFamily="34" charset="0"/>
            </a:endParaRPr>
          </a:p>
        </p:txBody>
      </p:sp>
      <p:sp>
        <p:nvSpPr>
          <p:cNvPr id="17474" name="Text Box 66"/>
          <p:cNvSpPr txBox="1">
            <a:spLocks noChangeArrowheads="1"/>
          </p:cNvSpPr>
          <p:nvPr/>
        </p:nvSpPr>
        <p:spPr bwMode="auto">
          <a:xfrm>
            <a:off x="826839" y="2925093"/>
            <a:ext cx="23764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dirty="0"/>
              <a:t>整理两方程得：</a:t>
            </a:r>
          </a:p>
        </p:txBody>
      </p:sp>
      <p:sp>
        <p:nvSpPr>
          <p:cNvPr id="17475" name="Text Box 67"/>
          <p:cNvSpPr txBox="1">
            <a:spLocks noChangeArrowheads="1"/>
          </p:cNvSpPr>
          <p:nvPr/>
        </p:nvSpPr>
        <p:spPr bwMode="auto">
          <a:xfrm>
            <a:off x="826839" y="3285455"/>
            <a:ext cx="3959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cs typeface="Arial" panose="020B0604020202020204" pitchFamily="34" charset="0"/>
              </a:rPr>
              <a:t>回路</a:t>
            </a:r>
            <a:r>
              <a:rPr lang="pl-PL" altLang="zh-CN" sz="1600" dirty="0">
                <a:cs typeface="Arial" panose="020B0604020202020204" pitchFamily="34" charset="0"/>
              </a:rPr>
              <a:t>1</a:t>
            </a:r>
            <a:r>
              <a:rPr lang="zh-CN" altLang="pl-PL" sz="1600" dirty="0"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zh-CN" altLang="pl-PL" sz="1600" dirty="0">
                <a:cs typeface="Arial" panose="020B0604020202020204" pitchFamily="34" charset="0"/>
              </a:rPr>
              <a:t>（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1</a:t>
            </a:r>
            <a:r>
              <a:rPr lang="zh-CN" altLang="en-US" sz="1600" dirty="0">
                <a:cs typeface="Arial" panose="020B0604020202020204" pitchFamily="34" charset="0"/>
              </a:rPr>
              <a:t>＋</a:t>
            </a:r>
            <a:r>
              <a:rPr lang="en-US" altLang="zh-CN" sz="1600" dirty="0"/>
              <a:t>R</a:t>
            </a:r>
            <a:r>
              <a:rPr lang="en-US" altLang="zh-CN" sz="1600" baseline="-25000" dirty="0"/>
              <a:t>2</a:t>
            </a:r>
            <a:r>
              <a:rPr lang="zh-CN" altLang="pl-PL" sz="1600" dirty="0">
                <a:cs typeface="Arial" panose="020B0604020202020204" pitchFamily="34" charset="0"/>
              </a:rPr>
              <a:t> ）</a:t>
            </a: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cs typeface="Arial" panose="020B0604020202020204" pitchFamily="34" charset="0"/>
              </a:rPr>
              <a:t>m1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+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2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/>
              <a:t>m2</a:t>
            </a:r>
            <a:r>
              <a:rPr lang="zh-CN" altLang="pl-PL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pl-PL" altLang="zh-CN" sz="1600" dirty="0">
                <a:cs typeface="Arial" panose="020B0604020202020204" pitchFamily="34" charset="0"/>
              </a:rPr>
              <a:t>=  </a:t>
            </a:r>
            <a:r>
              <a:rPr lang="pl-PL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cs typeface="Arial" panose="020B0604020202020204" pitchFamily="34" charset="0"/>
              </a:rPr>
              <a:t>1 </a:t>
            </a:r>
          </a:p>
        </p:txBody>
      </p:sp>
      <p:sp>
        <p:nvSpPr>
          <p:cNvPr id="17476" name="Text Box 68"/>
          <p:cNvSpPr txBox="1">
            <a:spLocks noChangeArrowheads="1"/>
          </p:cNvSpPr>
          <p:nvPr/>
        </p:nvSpPr>
        <p:spPr bwMode="auto">
          <a:xfrm>
            <a:off x="826839" y="3717255"/>
            <a:ext cx="41036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cs typeface="Arial" panose="020B0604020202020204" pitchFamily="34" charset="0"/>
              </a:rPr>
              <a:t>回路２：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2</a:t>
            </a: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cs typeface="Arial" panose="020B0604020202020204" pitchFamily="34" charset="0"/>
              </a:rPr>
              <a:t>m1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+</a:t>
            </a:r>
            <a:r>
              <a:rPr lang="zh-CN" altLang="en-US" sz="1600" dirty="0">
                <a:cs typeface="Arial" panose="020B0604020202020204" pitchFamily="34" charset="0"/>
              </a:rPr>
              <a:t>（</a:t>
            </a:r>
            <a:r>
              <a:rPr lang="zh-CN" altLang="pl-PL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2</a:t>
            </a:r>
            <a:r>
              <a:rPr lang="zh-CN" altLang="en-US" sz="1600" dirty="0">
                <a:cs typeface="Arial" panose="020B0604020202020204" pitchFamily="34" charset="0"/>
              </a:rPr>
              <a:t>＋</a:t>
            </a:r>
            <a:r>
              <a:rPr lang="en-US" altLang="zh-CN" sz="1600" dirty="0"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cs typeface="Arial" panose="020B0604020202020204" pitchFamily="34" charset="0"/>
              </a:rPr>
              <a:t>3</a:t>
            </a:r>
            <a:r>
              <a:rPr lang="en-US" altLang="zh-CN" sz="1600" dirty="0">
                <a:cs typeface="Arial" panose="020B0604020202020204" pitchFamily="34" charset="0"/>
              </a:rPr>
              <a:t>)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/>
              <a:t>m2</a:t>
            </a:r>
            <a:r>
              <a:rPr lang="zh-CN" altLang="pl-PL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pl-PL" altLang="zh-CN" sz="1600" dirty="0">
                <a:cs typeface="Arial" panose="020B0604020202020204" pitchFamily="34" charset="0"/>
              </a:rPr>
              <a:t>=  </a:t>
            </a:r>
            <a:r>
              <a:rPr lang="pl-PL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cs typeface="Arial" panose="020B0604020202020204" pitchFamily="34" charset="0"/>
              </a:rPr>
              <a:t>2 </a:t>
            </a:r>
          </a:p>
        </p:txBody>
      </p:sp>
      <p:sp>
        <p:nvSpPr>
          <p:cNvPr id="17477" name="Text Box 69"/>
          <p:cNvSpPr txBox="1">
            <a:spLocks noChangeArrowheads="1"/>
          </p:cNvSpPr>
          <p:nvPr/>
        </p:nvSpPr>
        <p:spPr bwMode="auto">
          <a:xfrm>
            <a:off x="826839" y="4222080"/>
            <a:ext cx="7921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自阻：回路中所有电阻之和，自阻总为正，例如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＋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pl-PL"/>
              <a:t> ， 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＋</a:t>
            </a:r>
            <a:r>
              <a:rPr lang="en-US" altLang="zh-CN"/>
              <a:t>R</a:t>
            </a:r>
            <a:r>
              <a:rPr lang="en-US" altLang="zh-CN" baseline="-25000"/>
              <a:t>3</a:t>
            </a:r>
          </a:p>
        </p:txBody>
      </p:sp>
      <p:sp>
        <p:nvSpPr>
          <p:cNvPr id="17478" name="Text Box 70"/>
          <p:cNvSpPr txBox="1">
            <a:spLocks noChangeArrowheads="1"/>
          </p:cNvSpPr>
          <p:nvPr/>
        </p:nvSpPr>
        <p:spPr bwMode="auto">
          <a:xfrm>
            <a:off x="826839" y="4653880"/>
            <a:ext cx="7343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互阻：两个回路的共有电阻，例如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 baseline="-25000"/>
              <a:t>，</a:t>
            </a:r>
            <a:r>
              <a:rPr lang="zh-CN" altLang="en-US"/>
              <a:t>互阻可能为正，也可能为负。</a:t>
            </a:r>
          </a:p>
        </p:txBody>
      </p:sp>
      <p:sp>
        <p:nvSpPr>
          <p:cNvPr id="17479" name="Text Box 71"/>
          <p:cNvSpPr txBox="1">
            <a:spLocks noChangeArrowheads="1"/>
          </p:cNvSpPr>
          <p:nvPr/>
        </p:nvSpPr>
        <p:spPr bwMode="auto">
          <a:xfrm>
            <a:off x="826839" y="5085680"/>
            <a:ext cx="6192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如果两个回路电流流过互阻的方向相同，则互阻为正；</a:t>
            </a:r>
          </a:p>
        </p:txBody>
      </p:sp>
      <p:sp>
        <p:nvSpPr>
          <p:cNvPr id="17480" name="Text Box 72"/>
          <p:cNvSpPr txBox="1">
            <a:spLocks noChangeArrowheads="1"/>
          </p:cNvSpPr>
          <p:nvPr/>
        </p:nvSpPr>
        <p:spPr bwMode="auto">
          <a:xfrm>
            <a:off x="826839" y="5517480"/>
            <a:ext cx="6192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如果两个回路电流流过互阻的方向相反，则互阻为负。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356100" y="1916832"/>
            <a:ext cx="4610100" cy="2015530"/>
            <a:chOff x="4356100" y="1916832"/>
            <a:chExt cx="4610100" cy="2015530"/>
          </a:xfrm>
        </p:grpSpPr>
        <p:sp>
          <p:nvSpPr>
            <p:cNvPr id="17411" name="Oval 3"/>
            <p:cNvSpPr>
              <a:spLocks noChangeArrowheads="1"/>
            </p:cNvSpPr>
            <p:nvPr/>
          </p:nvSpPr>
          <p:spPr bwMode="auto">
            <a:xfrm>
              <a:off x="6659563" y="2132732"/>
              <a:ext cx="288925" cy="28733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4356100" y="2851870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17414" name="Text Box 6"/>
            <p:cNvSpPr txBox="1">
              <a:spLocks noChangeArrowheads="1"/>
            </p:cNvSpPr>
            <p:nvPr/>
          </p:nvSpPr>
          <p:spPr bwMode="auto">
            <a:xfrm>
              <a:off x="8172450" y="2851870"/>
              <a:ext cx="4333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6981825" y="2385145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20" name="Oval 12"/>
            <p:cNvSpPr>
              <a:spLocks noChangeArrowheads="1"/>
            </p:cNvSpPr>
            <p:nvPr/>
          </p:nvSpPr>
          <p:spPr bwMode="auto">
            <a:xfrm>
              <a:off x="6985000" y="3536082"/>
              <a:ext cx="73025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21" name="Oval 13"/>
            <p:cNvSpPr>
              <a:spLocks noChangeArrowheads="1"/>
            </p:cNvSpPr>
            <p:nvPr/>
          </p:nvSpPr>
          <p:spPr bwMode="auto">
            <a:xfrm>
              <a:off x="4821238" y="2959820"/>
              <a:ext cx="217487" cy="2159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26" name="Text Box 18"/>
            <p:cNvSpPr txBox="1">
              <a:spLocks noChangeArrowheads="1"/>
            </p:cNvSpPr>
            <p:nvPr/>
          </p:nvSpPr>
          <p:spPr bwMode="auto">
            <a:xfrm>
              <a:off x="4932363" y="2635970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427" name="Text Box 19"/>
            <p:cNvSpPr txBox="1">
              <a:spLocks noChangeArrowheads="1"/>
            </p:cNvSpPr>
            <p:nvPr/>
          </p:nvSpPr>
          <p:spPr bwMode="auto">
            <a:xfrm>
              <a:off x="5003800" y="3067770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4932363" y="2635970"/>
              <a:ext cx="0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29" name="Line 21"/>
            <p:cNvSpPr>
              <a:spLocks noChangeShapeType="1"/>
            </p:cNvSpPr>
            <p:nvPr/>
          </p:nvSpPr>
          <p:spPr bwMode="auto">
            <a:xfrm flipV="1">
              <a:off x="5148263" y="2420070"/>
              <a:ext cx="3598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30" name="Line 22"/>
            <p:cNvSpPr>
              <a:spLocks noChangeShapeType="1"/>
            </p:cNvSpPr>
            <p:nvPr/>
          </p:nvSpPr>
          <p:spPr bwMode="auto">
            <a:xfrm flipH="1">
              <a:off x="7007224" y="2528018"/>
              <a:ext cx="1" cy="2032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31" name="Text Box 23"/>
            <p:cNvSpPr txBox="1">
              <a:spLocks noChangeArrowheads="1"/>
            </p:cNvSpPr>
            <p:nvPr/>
          </p:nvSpPr>
          <p:spPr bwMode="auto">
            <a:xfrm>
              <a:off x="5580063" y="2420070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R</a:t>
              </a:r>
              <a:r>
                <a:rPr lang="en-US" altLang="zh-CN" baseline="-25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32" name="Text Box 24"/>
            <p:cNvSpPr txBox="1">
              <a:spLocks noChangeArrowheads="1"/>
            </p:cNvSpPr>
            <p:nvPr/>
          </p:nvSpPr>
          <p:spPr bwMode="auto">
            <a:xfrm>
              <a:off x="6948488" y="2924895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R</a:t>
              </a:r>
              <a:r>
                <a:rPr lang="en-US" altLang="zh-CN" baseline="-25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433" name="Text Box 25"/>
            <p:cNvSpPr txBox="1">
              <a:spLocks noChangeArrowheads="1"/>
            </p:cNvSpPr>
            <p:nvPr/>
          </p:nvSpPr>
          <p:spPr bwMode="auto">
            <a:xfrm>
              <a:off x="4572000" y="2564532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34" name="Text Box 26"/>
            <p:cNvSpPr txBox="1">
              <a:spLocks noChangeArrowheads="1"/>
            </p:cNvSpPr>
            <p:nvPr/>
          </p:nvSpPr>
          <p:spPr bwMode="auto">
            <a:xfrm>
              <a:off x="6659563" y="2420070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441" name="Oval 33"/>
            <p:cNvSpPr>
              <a:spLocks noChangeArrowheads="1"/>
            </p:cNvSpPr>
            <p:nvPr/>
          </p:nvSpPr>
          <p:spPr bwMode="auto">
            <a:xfrm>
              <a:off x="8172450" y="2851870"/>
              <a:ext cx="287338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2" name="Line 34"/>
            <p:cNvSpPr>
              <a:spLocks noChangeShapeType="1"/>
            </p:cNvSpPr>
            <p:nvPr/>
          </p:nvSpPr>
          <p:spPr bwMode="auto">
            <a:xfrm flipH="1" flipV="1">
              <a:off x="7151686" y="2420068"/>
              <a:ext cx="250825" cy="3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3" name="Text Box 35"/>
            <p:cNvSpPr txBox="1">
              <a:spLocks noChangeArrowheads="1"/>
            </p:cNvSpPr>
            <p:nvPr/>
          </p:nvSpPr>
          <p:spPr bwMode="auto">
            <a:xfrm>
              <a:off x="7092950" y="1988344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444" name="Text Box 36"/>
            <p:cNvSpPr txBox="1">
              <a:spLocks noChangeArrowheads="1"/>
            </p:cNvSpPr>
            <p:nvPr/>
          </p:nvSpPr>
          <p:spPr bwMode="auto">
            <a:xfrm>
              <a:off x="7380288" y="2493095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R</a:t>
              </a:r>
              <a:r>
                <a:rPr lang="en-US" altLang="zh-CN" baseline="-25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445" name="Text Box 37"/>
            <p:cNvSpPr txBox="1">
              <a:spLocks noChangeArrowheads="1"/>
            </p:cNvSpPr>
            <p:nvPr/>
          </p:nvSpPr>
          <p:spPr bwMode="auto">
            <a:xfrm>
              <a:off x="8388350" y="2493095"/>
              <a:ext cx="28733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446" name="Text Box 38"/>
            <p:cNvSpPr txBox="1">
              <a:spLocks noChangeArrowheads="1"/>
            </p:cNvSpPr>
            <p:nvPr/>
          </p:nvSpPr>
          <p:spPr bwMode="auto">
            <a:xfrm>
              <a:off x="8388350" y="3140795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7447" name="Text Box 39"/>
            <p:cNvSpPr txBox="1">
              <a:spLocks noChangeArrowheads="1"/>
            </p:cNvSpPr>
            <p:nvPr/>
          </p:nvSpPr>
          <p:spPr bwMode="auto">
            <a:xfrm>
              <a:off x="8388350" y="2851870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17448" name="Oval 40"/>
            <p:cNvSpPr>
              <a:spLocks noChangeArrowheads="1"/>
            </p:cNvSpPr>
            <p:nvPr/>
          </p:nvSpPr>
          <p:spPr bwMode="auto">
            <a:xfrm>
              <a:off x="5651500" y="2851870"/>
              <a:ext cx="576263" cy="43338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49" name="Oval 41"/>
            <p:cNvSpPr>
              <a:spLocks noChangeArrowheads="1"/>
            </p:cNvSpPr>
            <p:nvPr/>
          </p:nvSpPr>
          <p:spPr bwMode="auto">
            <a:xfrm>
              <a:off x="7451725" y="2851870"/>
              <a:ext cx="576263" cy="43338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50" name="Text Box 42"/>
            <p:cNvSpPr txBox="1">
              <a:spLocks noChangeArrowheads="1"/>
            </p:cNvSpPr>
            <p:nvPr/>
          </p:nvSpPr>
          <p:spPr bwMode="auto">
            <a:xfrm>
              <a:off x="6588125" y="2780432"/>
              <a:ext cx="2873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451" name="Text Box 43"/>
            <p:cNvSpPr txBox="1">
              <a:spLocks noChangeArrowheads="1"/>
            </p:cNvSpPr>
            <p:nvPr/>
          </p:nvSpPr>
          <p:spPr bwMode="auto">
            <a:xfrm>
              <a:off x="7812088" y="1988270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452" name="Text Box 44"/>
            <p:cNvSpPr txBox="1">
              <a:spLocks noChangeArrowheads="1"/>
            </p:cNvSpPr>
            <p:nvPr/>
          </p:nvSpPr>
          <p:spPr bwMode="auto">
            <a:xfrm>
              <a:off x="5435600" y="2059707"/>
              <a:ext cx="2873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453" name="Text Box 45"/>
            <p:cNvSpPr txBox="1">
              <a:spLocks noChangeArrowheads="1"/>
            </p:cNvSpPr>
            <p:nvPr/>
          </p:nvSpPr>
          <p:spPr bwMode="auto">
            <a:xfrm>
              <a:off x="6084888" y="2059707"/>
              <a:ext cx="2889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7454" name="Text Box 46"/>
            <p:cNvSpPr txBox="1">
              <a:spLocks noChangeArrowheads="1"/>
            </p:cNvSpPr>
            <p:nvPr/>
          </p:nvSpPr>
          <p:spPr bwMode="auto">
            <a:xfrm>
              <a:off x="6659563" y="3212232"/>
              <a:ext cx="2889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7455" name="Text Box 47"/>
            <p:cNvSpPr txBox="1">
              <a:spLocks noChangeArrowheads="1"/>
            </p:cNvSpPr>
            <p:nvPr/>
          </p:nvSpPr>
          <p:spPr bwMode="auto">
            <a:xfrm>
              <a:off x="7380288" y="1988270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7456" name="Text Box 48"/>
            <p:cNvSpPr txBox="1">
              <a:spLocks noChangeArrowheads="1"/>
            </p:cNvSpPr>
            <p:nvPr/>
          </p:nvSpPr>
          <p:spPr bwMode="auto">
            <a:xfrm>
              <a:off x="7451725" y="191683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457" name="Text Box 49"/>
            <p:cNvSpPr txBox="1">
              <a:spLocks noChangeArrowheads="1"/>
            </p:cNvSpPr>
            <p:nvPr/>
          </p:nvSpPr>
          <p:spPr bwMode="auto">
            <a:xfrm>
              <a:off x="6516688" y="299633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458" name="Text Box 50"/>
            <p:cNvSpPr txBox="1">
              <a:spLocks noChangeArrowheads="1"/>
            </p:cNvSpPr>
            <p:nvPr/>
          </p:nvSpPr>
          <p:spPr bwMode="auto">
            <a:xfrm>
              <a:off x="5580063" y="191683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59" name="Line 51"/>
            <p:cNvSpPr>
              <a:spLocks noChangeShapeType="1"/>
            </p:cNvSpPr>
            <p:nvPr/>
          </p:nvSpPr>
          <p:spPr bwMode="auto">
            <a:xfrm flipV="1">
              <a:off x="5867400" y="2839170"/>
              <a:ext cx="60325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0" name="Line 52"/>
            <p:cNvSpPr>
              <a:spLocks noChangeShapeType="1"/>
            </p:cNvSpPr>
            <p:nvPr/>
          </p:nvSpPr>
          <p:spPr bwMode="auto">
            <a:xfrm flipH="1">
              <a:off x="7524750" y="2851870"/>
              <a:ext cx="142875" cy="730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3" name="Text Box 55"/>
            <p:cNvSpPr txBox="1">
              <a:spLocks noChangeArrowheads="1"/>
            </p:cNvSpPr>
            <p:nvPr/>
          </p:nvSpPr>
          <p:spPr bwMode="auto">
            <a:xfrm>
              <a:off x="5724525" y="2851870"/>
              <a:ext cx="5048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/>
                <a:t>m1</a:t>
              </a:r>
            </a:p>
          </p:txBody>
        </p:sp>
        <p:sp>
          <p:nvSpPr>
            <p:cNvPr id="17464" name="Text Box 56"/>
            <p:cNvSpPr txBox="1">
              <a:spLocks noChangeArrowheads="1"/>
            </p:cNvSpPr>
            <p:nvPr/>
          </p:nvSpPr>
          <p:spPr bwMode="auto">
            <a:xfrm>
              <a:off x="7451725" y="2924895"/>
              <a:ext cx="5048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/>
                <a:t>m2</a:t>
              </a:r>
            </a:p>
          </p:txBody>
        </p:sp>
        <p:cxnSp>
          <p:nvCxnSpPr>
            <p:cNvPr id="3" name="直接连接符 2"/>
            <p:cNvCxnSpPr/>
            <p:nvPr/>
          </p:nvCxnSpPr>
          <p:spPr bwMode="auto">
            <a:xfrm>
              <a:off x="4919663" y="3559895"/>
              <a:ext cx="33972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直接连接符 4"/>
            <p:cNvCxnSpPr/>
            <p:nvPr/>
          </p:nvCxnSpPr>
          <p:spPr bwMode="auto">
            <a:xfrm flipV="1">
              <a:off x="4932363" y="2420070"/>
              <a:ext cx="0" cy="11398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/>
            <p:cNvCxnSpPr/>
            <p:nvPr/>
          </p:nvCxnSpPr>
          <p:spPr bwMode="auto">
            <a:xfrm>
              <a:off x="4932363" y="2420070"/>
              <a:ext cx="33845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23" name="Rectangle 15"/>
            <p:cNvSpPr>
              <a:spLocks noChangeArrowheads="1"/>
            </p:cNvSpPr>
            <p:nvPr/>
          </p:nvSpPr>
          <p:spPr bwMode="auto">
            <a:xfrm>
              <a:off x="5651500" y="2348632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437" name="Rectangle 29"/>
            <p:cNvSpPr>
              <a:spLocks noChangeArrowheads="1"/>
            </p:cNvSpPr>
            <p:nvPr/>
          </p:nvSpPr>
          <p:spPr bwMode="auto">
            <a:xfrm>
              <a:off x="7524750" y="2348632"/>
              <a:ext cx="360363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 bwMode="auto">
            <a:xfrm flipV="1">
              <a:off x="7007225" y="2420070"/>
              <a:ext cx="0" cy="11398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25" name="Rectangle 17"/>
            <p:cNvSpPr>
              <a:spLocks noChangeArrowheads="1"/>
            </p:cNvSpPr>
            <p:nvPr/>
          </p:nvSpPr>
          <p:spPr bwMode="auto">
            <a:xfrm>
              <a:off x="6948488" y="2924895"/>
              <a:ext cx="144462" cy="431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V="1">
              <a:off x="8316913" y="2420070"/>
              <a:ext cx="0" cy="11398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Oval 5"/>
            <p:cNvSpPr>
              <a:spLocks noChangeArrowheads="1"/>
            </p:cNvSpPr>
            <p:nvPr/>
          </p:nvSpPr>
          <p:spPr bwMode="auto">
            <a:xfrm>
              <a:off x="6948488" y="3645024"/>
              <a:ext cx="288925" cy="28733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70" grpId="0"/>
      <p:bldP spid="17473" grpId="0"/>
      <p:bldP spid="17474" grpId="0"/>
      <p:bldP spid="17475" grpId="0"/>
      <p:bldP spid="17476" grpId="0"/>
      <p:bldP spid="17477" grpId="0"/>
      <p:bldP spid="17478" grpId="0"/>
      <p:bldP spid="17479" grpId="0"/>
      <p:bldP spid="174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§3-4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网孔电流法</a:t>
            </a:r>
          </a:p>
        </p:txBody>
      </p:sp>
      <p:sp>
        <p:nvSpPr>
          <p:cNvPr id="17469" name="Text Box 61"/>
          <p:cNvSpPr txBox="1">
            <a:spLocks noChangeArrowheads="1"/>
          </p:cNvSpPr>
          <p:nvPr/>
        </p:nvSpPr>
        <p:spPr bwMode="auto">
          <a:xfrm>
            <a:off x="826839" y="836712"/>
            <a:ext cx="35290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网孔电流方程的一般形式：</a:t>
            </a:r>
          </a:p>
        </p:txBody>
      </p:sp>
      <p:sp>
        <p:nvSpPr>
          <p:cNvPr id="17480" name="Text Box 72"/>
          <p:cNvSpPr txBox="1">
            <a:spLocks noChangeArrowheads="1"/>
          </p:cNvSpPr>
          <p:nvPr/>
        </p:nvSpPr>
        <p:spPr bwMode="auto">
          <a:xfrm>
            <a:off x="826838" y="4077072"/>
            <a:ext cx="7345561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下标</a:t>
            </a:r>
            <a:r>
              <a:rPr lang="en-US" altLang="zh-CN" dirty="0"/>
              <a:t>m</a:t>
            </a:r>
            <a:r>
              <a:rPr lang="zh-CN" altLang="en-US" dirty="0"/>
              <a:t>表示网孔（</a:t>
            </a:r>
            <a:r>
              <a:rPr lang="en-US" altLang="zh-CN" dirty="0"/>
              <a:t>mesh</a:t>
            </a:r>
            <a:r>
              <a:rPr lang="zh-CN" altLang="en-US" dirty="0"/>
              <a:t>）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下标</a:t>
            </a:r>
            <a:r>
              <a:rPr lang="en-US" altLang="zh-CN" i="1" dirty="0">
                <a:latin typeface="+mj-lt"/>
              </a:rPr>
              <a:t>m</a:t>
            </a:r>
            <a:r>
              <a:rPr lang="zh-CN" altLang="en-US" dirty="0">
                <a:latin typeface="+mj-lt"/>
              </a:rPr>
              <a:t>（斜体的）表示第</a:t>
            </a:r>
            <a:r>
              <a:rPr lang="en-US" altLang="zh-CN" i="1" dirty="0">
                <a:latin typeface="+mj-lt"/>
              </a:rPr>
              <a:t>m</a:t>
            </a:r>
            <a:r>
              <a:rPr lang="zh-CN" altLang="en-US" dirty="0">
                <a:latin typeface="+mj-lt"/>
              </a:rPr>
              <a:t>个网孔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双下标的电阻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11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22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33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 err="1">
                <a:latin typeface="+mj-lt"/>
              </a:rPr>
              <a:t>R</a:t>
            </a:r>
            <a:r>
              <a:rPr lang="en-US" altLang="zh-CN" i="1" baseline="-25000" dirty="0" err="1">
                <a:latin typeface="+mj-lt"/>
              </a:rPr>
              <a:t>mm</a:t>
            </a:r>
            <a:r>
              <a:rPr lang="zh-CN" altLang="en-US" dirty="0">
                <a:latin typeface="+mj-lt"/>
              </a:rPr>
              <a:t>是各网孔的自阻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不同下标的电阻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12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13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21</a:t>
            </a:r>
            <a:r>
              <a:rPr lang="zh-CN" altLang="en-US" dirty="0">
                <a:latin typeface="+mj-lt"/>
              </a:rPr>
              <a:t>是网孔间的互阻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m1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m2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 err="1">
                <a:latin typeface="+mj-lt"/>
              </a:rPr>
              <a:t>i</a:t>
            </a:r>
            <a:r>
              <a:rPr lang="en-US" altLang="zh-CN" baseline="-25000" dirty="0" err="1">
                <a:latin typeface="+mj-lt"/>
              </a:rPr>
              <a:t>m</a:t>
            </a:r>
            <a:r>
              <a:rPr lang="en-US" altLang="zh-CN" i="1" baseline="-25000" dirty="0" err="1">
                <a:latin typeface="+mj-lt"/>
              </a:rPr>
              <a:t>m</a:t>
            </a:r>
            <a:r>
              <a:rPr lang="zh-CN" altLang="en-US" dirty="0">
                <a:latin typeface="+mj-lt"/>
              </a:rPr>
              <a:t>是各网孔的电流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99592" y="1268760"/>
                <a:ext cx="78310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268760"/>
                <a:ext cx="783105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899592" y="1831587"/>
                <a:ext cx="78641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831587"/>
                <a:ext cx="786414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99592" y="3470543"/>
                <a:ext cx="81369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470543"/>
                <a:ext cx="81369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3610999" y="3038495"/>
                <a:ext cx="1489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99" y="3038495"/>
                <a:ext cx="148970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899592" y="2476829"/>
                <a:ext cx="7856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476829"/>
                <a:ext cx="78564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7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§3-5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回路电流法</a:t>
            </a:r>
          </a:p>
        </p:txBody>
      </p:sp>
      <p:sp>
        <p:nvSpPr>
          <p:cNvPr id="17411" name="Oval 3"/>
          <p:cNvSpPr>
            <a:spLocks noChangeArrowheads="1"/>
          </p:cNvSpPr>
          <p:nvPr/>
        </p:nvSpPr>
        <p:spPr bwMode="auto">
          <a:xfrm>
            <a:off x="6659563" y="2132732"/>
            <a:ext cx="288925" cy="2873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1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356100" y="2851870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s1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172450" y="2851870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981825" y="2385145"/>
            <a:ext cx="73025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6985000" y="3536082"/>
            <a:ext cx="73025" cy="7143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4821238" y="2959820"/>
            <a:ext cx="217487" cy="2159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932363" y="2635970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5003800" y="3067770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V="1">
            <a:off x="4932363" y="2635970"/>
            <a:ext cx="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 flipV="1">
            <a:off x="5148263" y="2420070"/>
            <a:ext cx="35984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 flipH="1">
            <a:off x="7007224" y="2528018"/>
            <a:ext cx="1" cy="2032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5580063" y="2420070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6948488" y="2924895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7441" name="Oval 33"/>
          <p:cNvSpPr>
            <a:spLocks noChangeArrowheads="1"/>
          </p:cNvSpPr>
          <p:nvPr/>
        </p:nvSpPr>
        <p:spPr bwMode="auto">
          <a:xfrm>
            <a:off x="8172450" y="2851870"/>
            <a:ext cx="287338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44" name="Text Box 36"/>
          <p:cNvSpPr txBox="1">
            <a:spLocks noChangeArrowheads="1"/>
          </p:cNvSpPr>
          <p:nvPr/>
        </p:nvSpPr>
        <p:spPr bwMode="auto">
          <a:xfrm>
            <a:off x="7380288" y="2493095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7445" name="Text Box 37"/>
          <p:cNvSpPr txBox="1">
            <a:spLocks noChangeArrowheads="1"/>
          </p:cNvSpPr>
          <p:nvPr/>
        </p:nvSpPr>
        <p:spPr bwMode="auto">
          <a:xfrm>
            <a:off x="8388350" y="2493095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7446" name="Text Box 38"/>
          <p:cNvSpPr txBox="1">
            <a:spLocks noChangeArrowheads="1"/>
          </p:cNvSpPr>
          <p:nvPr/>
        </p:nvSpPr>
        <p:spPr bwMode="auto">
          <a:xfrm>
            <a:off x="8388350" y="3140795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7447" name="Text Box 39"/>
          <p:cNvSpPr txBox="1">
            <a:spLocks noChangeArrowheads="1"/>
          </p:cNvSpPr>
          <p:nvPr/>
        </p:nvSpPr>
        <p:spPr bwMode="auto">
          <a:xfrm>
            <a:off x="8388350" y="2851870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s2</a:t>
            </a:r>
          </a:p>
        </p:txBody>
      </p:sp>
      <p:sp>
        <p:nvSpPr>
          <p:cNvPr id="17448" name="Oval 40"/>
          <p:cNvSpPr>
            <a:spLocks noChangeArrowheads="1"/>
          </p:cNvSpPr>
          <p:nvPr/>
        </p:nvSpPr>
        <p:spPr bwMode="auto">
          <a:xfrm>
            <a:off x="5651500" y="2851870"/>
            <a:ext cx="576263" cy="433387"/>
          </a:xfrm>
          <a:prstGeom prst="ellips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49" name="Oval 41"/>
          <p:cNvSpPr>
            <a:spLocks noChangeArrowheads="1"/>
          </p:cNvSpPr>
          <p:nvPr/>
        </p:nvSpPr>
        <p:spPr bwMode="auto">
          <a:xfrm>
            <a:off x="4427287" y="1916832"/>
            <a:ext cx="4465193" cy="1932781"/>
          </a:xfrm>
          <a:prstGeom prst="ellips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50" name="Text Box 42"/>
          <p:cNvSpPr txBox="1">
            <a:spLocks noChangeArrowheads="1"/>
          </p:cNvSpPr>
          <p:nvPr/>
        </p:nvSpPr>
        <p:spPr bwMode="auto">
          <a:xfrm>
            <a:off x="6588125" y="2780432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7451" name="Text Box 43"/>
          <p:cNvSpPr txBox="1">
            <a:spLocks noChangeArrowheads="1"/>
          </p:cNvSpPr>
          <p:nvPr/>
        </p:nvSpPr>
        <p:spPr bwMode="auto">
          <a:xfrm>
            <a:off x="7812088" y="1988270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7452" name="Text Box 44"/>
          <p:cNvSpPr txBox="1">
            <a:spLocks noChangeArrowheads="1"/>
          </p:cNvSpPr>
          <p:nvPr/>
        </p:nvSpPr>
        <p:spPr bwMode="auto">
          <a:xfrm>
            <a:off x="5435600" y="2059707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17453" name="Text Box 45"/>
          <p:cNvSpPr txBox="1">
            <a:spLocks noChangeArrowheads="1"/>
          </p:cNvSpPr>
          <p:nvPr/>
        </p:nvSpPr>
        <p:spPr bwMode="auto">
          <a:xfrm>
            <a:off x="6084888" y="2059707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7454" name="Text Box 46"/>
          <p:cNvSpPr txBox="1">
            <a:spLocks noChangeArrowheads="1"/>
          </p:cNvSpPr>
          <p:nvPr/>
        </p:nvSpPr>
        <p:spPr bwMode="auto">
          <a:xfrm>
            <a:off x="6659563" y="3212232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7455" name="Text Box 47"/>
          <p:cNvSpPr txBox="1">
            <a:spLocks noChangeArrowheads="1"/>
          </p:cNvSpPr>
          <p:nvPr/>
        </p:nvSpPr>
        <p:spPr bwMode="auto">
          <a:xfrm>
            <a:off x="7380288" y="1988270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17456" name="Text Box 48"/>
          <p:cNvSpPr txBox="1">
            <a:spLocks noChangeArrowheads="1"/>
          </p:cNvSpPr>
          <p:nvPr/>
        </p:nvSpPr>
        <p:spPr bwMode="auto">
          <a:xfrm>
            <a:off x="7451725" y="1916832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7457" name="Text Box 49"/>
          <p:cNvSpPr txBox="1">
            <a:spLocks noChangeArrowheads="1"/>
          </p:cNvSpPr>
          <p:nvPr/>
        </p:nvSpPr>
        <p:spPr bwMode="auto">
          <a:xfrm>
            <a:off x="6516688" y="2996332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7458" name="Text Box 50"/>
          <p:cNvSpPr txBox="1">
            <a:spLocks noChangeArrowheads="1"/>
          </p:cNvSpPr>
          <p:nvPr/>
        </p:nvSpPr>
        <p:spPr bwMode="auto">
          <a:xfrm>
            <a:off x="5580063" y="1916832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7459" name="Line 51"/>
          <p:cNvSpPr>
            <a:spLocks noChangeShapeType="1"/>
          </p:cNvSpPr>
          <p:nvPr/>
        </p:nvSpPr>
        <p:spPr bwMode="auto">
          <a:xfrm flipV="1">
            <a:off x="5867400" y="2839170"/>
            <a:ext cx="603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60" name="Line 52"/>
          <p:cNvSpPr>
            <a:spLocks noChangeShapeType="1"/>
          </p:cNvSpPr>
          <p:nvPr/>
        </p:nvSpPr>
        <p:spPr bwMode="auto">
          <a:xfrm flipV="1">
            <a:off x="6626225" y="1923182"/>
            <a:ext cx="322264" cy="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63" name="Text Box 55"/>
          <p:cNvSpPr txBox="1">
            <a:spLocks noChangeArrowheads="1"/>
          </p:cNvSpPr>
          <p:nvPr/>
        </p:nvSpPr>
        <p:spPr bwMode="auto">
          <a:xfrm>
            <a:off x="5724525" y="2851870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l1</a:t>
            </a:r>
          </a:p>
        </p:txBody>
      </p:sp>
      <p:sp>
        <p:nvSpPr>
          <p:cNvPr id="17464" name="Text Box 56"/>
          <p:cNvSpPr txBox="1">
            <a:spLocks noChangeArrowheads="1"/>
          </p:cNvSpPr>
          <p:nvPr/>
        </p:nvSpPr>
        <p:spPr bwMode="auto">
          <a:xfrm>
            <a:off x="6560375" y="1523926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baseline="-25000" dirty="0">
                <a:solidFill>
                  <a:srgbClr val="FF0000"/>
                </a:solidFill>
                <a:latin typeface="+mj-lt"/>
              </a:rPr>
              <a:t>l2</a:t>
            </a:r>
          </a:p>
        </p:txBody>
      </p:sp>
      <p:sp>
        <p:nvSpPr>
          <p:cNvPr id="17469" name="Text Box 61"/>
          <p:cNvSpPr txBox="1">
            <a:spLocks noChangeArrowheads="1"/>
          </p:cNvSpPr>
          <p:nvPr/>
        </p:nvSpPr>
        <p:spPr bwMode="auto">
          <a:xfrm>
            <a:off x="826839" y="1340768"/>
            <a:ext cx="35290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以回路电流为变量，列出回路电压方程的分析方法。</a:t>
            </a:r>
          </a:p>
        </p:txBody>
      </p:sp>
      <p:sp>
        <p:nvSpPr>
          <p:cNvPr id="17470" name="Text Box 62"/>
          <p:cNvSpPr txBox="1">
            <a:spLocks noChangeArrowheads="1"/>
          </p:cNvSpPr>
          <p:nvPr/>
        </p:nvSpPr>
        <p:spPr bwMode="auto">
          <a:xfrm>
            <a:off x="826839" y="2132856"/>
            <a:ext cx="3743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latin typeface="+mj-lt"/>
                <a:cs typeface="Arial" panose="020B0604020202020204" pitchFamily="34" charset="0"/>
              </a:rPr>
              <a:t>回路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1</a:t>
            </a:r>
            <a:r>
              <a:rPr lang="zh-CN" altLang="pl-PL" sz="1600" dirty="0">
                <a:latin typeface="+mj-lt"/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(</a:t>
            </a: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l1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+</a:t>
            </a:r>
            <a:r>
              <a:rPr lang="en-US" altLang="zh-CN" sz="1600" i="1" dirty="0"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zh-CN" sz="1600" baseline="-25000" dirty="0">
                <a:cs typeface="Arial" panose="020B0604020202020204" pitchFamily="34" charset="0"/>
              </a:rPr>
              <a:t>2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)+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2</a:t>
            </a:r>
            <a:r>
              <a:rPr lang="en-US" altLang="zh-CN" sz="1600" i="1" dirty="0">
                <a:latin typeface="+mj-lt"/>
              </a:rPr>
              <a:t>i</a:t>
            </a:r>
            <a:r>
              <a:rPr lang="en-US" altLang="zh-CN" sz="1600" baseline="-25000" dirty="0">
                <a:latin typeface="+mj-lt"/>
              </a:rPr>
              <a:t>l1</a:t>
            </a:r>
            <a:r>
              <a:rPr lang="zh-CN" altLang="pl-PL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altLang="zh-CN" sz="16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 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= 0</a:t>
            </a:r>
            <a:endParaRPr lang="en-US" altLang="zh-CN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473" name="Text Box 65"/>
          <p:cNvSpPr txBox="1">
            <a:spLocks noChangeArrowheads="1"/>
          </p:cNvSpPr>
          <p:nvPr/>
        </p:nvSpPr>
        <p:spPr bwMode="auto">
          <a:xfrm>
            <a:off x="826839" y="2493293"/>
            <a:ext cx="36718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回路</a:t>
            </a:r>
            <a:r>
              <a:rPr lang="en-US" altLang="zh-CN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zh-CN" altLang="pl-PL" sz="1600" dirty="0">
                <a:latin typeface="+mj-lt"/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(</a:t>
            </a: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l1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+</a:t>
            </a: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 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l2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)+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3</a:t>
            </a:r>
            <a:r>
              <a:rPr lang="en-US" altLang="zh-CN" sz="1600" i="1" dirty="0">
                <a:latin typeface="+mj-lt"/>
              </a:rPr>
              <a:t>i</a:t>
            </a:r>
            <a:r>
              <a:rPr lang="en-US" altLang="zh-CN" sz="1600" baseline="-25000" dirty="0">
                <a:latin typeface="+mj-lt"/>
              </a:rPr>
              <a:t>l2</a:t>
            </a:r>
            <a:r>
              <a:rPr lang="zh-CN" altLang="pl-PL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+ </a:t>
            </a:r>
            <a:r>
              <a:rPr lang="pl-PL" altLang="zh-CN" sz="16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2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– </a:t>
            </a:r>
            <a:r>
              <a:rPr lang="pl-PL" altLang="zh-CN" sz="16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 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= 0</a:t>
            </a:r>
            <a:endParaRPr lang="en-US" altLang="zh-CN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474" name="Text Box 66"/>
          <p:cNvSpPr txBox="1">
            <a:spLocks noChangeArrowheads="1"/>
          </p:cNvSpPr>
          <p:nvPr/>
        </p:nvSpPr>
        <p:spPr bwMode="auto">
          <a:xfrm>
            <a:off x="826839" y="2925093"/>
            <a:ext cx="23764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dirty="0"/>
              <a:t>整理两方程得：</a:t>
            </a:r>
          </a:p>
        </p:txBody>
      </p:sp>
      <p:sp>
        <p:nvSpPr>
          <p:cNvPr id="17475" name="Text Box 67"/>
          <p:cNvSpPr txBox="1">
            <a:spLocks noChangeArrowheads="1"/>
          </p:cNvSpPr>
          <p:nvPr/>
        </p:nvSpPr>
        <p:spPr bwMode="auto">
          <a:xfrm>
            <a:off x="826839" y="3285455"/>
            <a:ext cx="3959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cs typeface="Arial" panose="020B0604020202020204" pitchFamily="34" charset="0"/>
              </a:rPr>
              <a:t>回路</a:t>
            </a:r>
            <a:r>
              <a:rPr lang="pl-PL" altLang="zh-CN" sz="1600" dirty="0">
                <a:cs typeface="Arial" panose="020B0604020202020204" pitchFamily="34" charset="0"/>
              </a:rPr>
              <a:t>1</a:t>
            </a:r>
            <a:r>
              <a:rPr lang="zh-CN" altLang="pl-PL" sz="1600" dirty="0"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(R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+mj-lt"/>
                <a:cs typeface="Arial" panose="020B0604020202020204" pitchFamily="34" charset="0"/>
              </a:rPr>
              <a:t>＋</a:t>
            </a:r>
            <a:r>
              <a:rPr lang="en-US" altLang="zh-CN" sz="1600" dirty="0">
                <a:latin typeface="+mj-lt"/>
              </a:rPr>
              <a:t>R</a:t>
            </a:r>
            <a:r>
              <a:rPr lang="en-US" altLang="zh-CN" sz="1600" baseline="-25000" dirty="0">
                <a:latin typeface="+mj-lt"/>
              </a:rPr>
              <a:t>2</a:t>
            </a:r>
            <a:r>
              <a:rPr lang="zh-CN" altLang="pl-PL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)</a:t>
            </a: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cs typeface="Arial" panose="020B0604020202020204" pitchFamily="34" charset="0"/>
              </a:rPr>
              <a:t>l1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+</a:t>
            </a:r>
            <a:r>
              <a:rPr lang="pl-PL" altLang="zh-CN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+mj-lt"/>
              </a:rPr>
              <a:t>i</a:t>
            </a:r>
            <a:r>
              <a:rPr lang="en-US" altLang="zh-CN" sz="1600" baseline="-25000" dirty="0">
                <a:latin typeface="+mj-lt"/>
              </a:rPr>
              <a:t>l2</a:t>
            </a:r>
            <a:r>
              <a:rPr lang="zh-CN" altLang="pl-PL" sz="1600" dirty="0">
                <a:cs typeface="Arial" panose="020B0604020202020204" pitchFamily="34" charset="0"/>
              </a:rPr>
              <a:t> </a:t>
            </a:r>
            <a:r>
              <a:rPr lang="en-US" altLang="zh-CN" sz="1600" dirty="0">
                <a:cs typeface="Arial" panose="020B0604020202020204" pitchFamily="34" charset="0"/>
              </a:rPr>
              <a:t> </a:t>
            </a:r>
            <a:r>
              <a:rPr lang="pl-PL" altLang="zh-CN" sz="1600" dirty="0">
                <a:cs typeface="Arial" panose="020B0604020202020204" pitchFamily="34" charset="0"/>
              </a:rPr>
              <a:t>=  </a:t>
            </a:r>
            <a:r>
              <a:rPr lang="pl-PL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cs typeface="Arial" panose="020B0604020202020204" pitchFamily="34" charset="0"/>
              </a:rPr>
              <a:t>1 </a:t>
            </a:r>
          </a:p>
        </p:txBody>
      </p:sp>
      <p:sp>
        <p:nvSpPr>
          <p:cNvPr id="17476" name="Text Box 68"/>
          <p:cNvSpPr txBox="1">
            <a:spLocks noChangeArrowheads="1"/>
          </p:cNvSpPr>
          <p:nvPr/>
        </p:nvSpPr>
        <p:spPr bwMode="auto">
          <a:xfrm>
            <a:off x="826839" y="3717255"/>
            <a:ext cx="41036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sz="1600" dirty="0">
                <a:cs typeface="Arial" panose="020B0604020202020204" pitchFamily="34" charset="0"/>
              </a:rPr>
              <a:t>回路</a:t>
            </a:r>
            <a:r>
              <a:rPr lang="en-US" altLang="zh-CN" sz="1600" dirty="0">
                <a:cs typeface="Arial" panose="020B0604020202020204" pitchFamily="34" charset="0"/>
              </a:rPr>
              <a:t>2</a:t>
            </a:r>
            <a:r>
              <a:rPr lang="zh-CN" altLang="pl-PL" sz="1600" dirty="0"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en-US" altLang="zh-CN" sz="1600" i="1" dirty="0">
                <a:latin typeface="+mj-lt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l1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+(R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latin typeface="+mj-lt"/>
                <a:cs typeface="Arial" panose="020B0604020202020204" pitchFamily="34" charset="0"/>
              </a:rPr>
              <a:t>＋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3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)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+mj-lt"/>
              </a:rPr>
              <a:t>i</a:t>
            </a:r>
            <a:r>
              <a:rPr lang="en-US" altLang="zh-CN" sz="1600" baseline="-25000" dirty="0">
                <a:latin typeface="+mj-lt"/>
              </a:rPr>
              <a:t>l2</a:t>
            </a:r>
            <a:r>
              <a:rPr lang="zh-CN" altLang="pl-PL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altLang="zh-CN" sz="1600" dirty="0">
                <a:latin typeface="+mj-lt"/>
                <a:cs typeface="Arial" panose="020B0604020202020204" pitchFamily="34" charset="0"/>
              </a:rPr>
              <a:t>= </a:t>
            </a:r>
            <a:r>
              <a:rPr lang="pl-PL" altLang="zh-CN" sz="16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1 </a:t>
            </a:r>
            <a:r>
              <a:rPr lang="en-US" altLang="zh-CN" sz="1600" dirty="0">
                <a:latin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 </a:t>
            </a:r>
            <a:r>
              <a:rPr lang="pl-PL" altLang="zh-CN" sz="1600" i="1" dirty="0">
                <a:latin typeface="+mj-lt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latin typeface="+mj-lt"/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477" name="Text Box 69"/>
          <p:cNvSpPr txBox="1">
            <a:spLocks noChangeArrowheads="1"/>
          </p:cNvSpPr>
          <p:nvPr/>
        </p:nvSpPr>
        <p:spPr bwMode="auto">
          <a:xfrm>
            <a:off x="2339108" y="6021288"/>
            <a:ext cx="61206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回路电流法与网孔电流法结果相同</a:t>
            </a:r>
            <a:endParaRPr lang="en-US" altLang="zh-CN" baseline="-2500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919663" y="3559895"/>
            <a:ext cx="339725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/>
        </p:nvCxnSpPr>
        <p:spPr bwMode="auto">
          <a:xfrm flipV="1">
            <a:off x="4932363" y="2420070"/>
            <a:ext cx="0" cy="11398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4932363" y="2420070"/>
            <a:ext cx="338455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5651500" y="2348632"/>
            <a:ext cx="504825" cy="1444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7524750" y="2348632"/>
            <a:ext cx="360363" cy="1444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 bwMode="auto">
          <a:xfrm flipV="1">
            <a:off x="7007225" y="2420070"/>
            <a:ext cx="0" cy="11398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6948488" y="2924895"/>
            <a:ext cx="144462" cy="431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 bwMode="auto">
          <a:xfrm flipV="1">
            <a:off x="8316913" y="2420070"/>
            <a:ext cx="0" cy="11398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Oval 5"/>
          <p:cNvSpPr>
            <a:spLocks noChangeArrowheads="1"/>
          </p:cNvSpPr>
          <p:nvPr/>
        </p:nvSpPr>
        <p:spPr bwMode="auto">
          <a:xfrm>
            <a:off x="6948488" y="3645024"/>
            <a:ext cx="288925" cy="2873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2</a:t>
            </a:r>
          </a:p>
        </p:txBody>
      </p:sp>
      <p:sp>
        <p:nvSpPr>
          <p:cNvPr id="77" name="Text Box 55"/>
          <p:cNvSpPr txBox="1">
            <a:spLocks noChangeArrowheads="1"/>
          </p:cNvSpPr>
          <p:nvPr/>
        </p:nvSpPr>
        <p:spPr bwMode="auto">
          <a:xfrm>
            <a:off x="6673057" y="2466899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l1</a:t>
            </a:r>
          </a:p>
        </p:txBody>
      </p:sp>
      <p:sp>
        <p:nvSpPr>
          <p:cNvPr id="78" name="Line 52"/>
          <p:cNvSpPr>
            <a:spLocks noChangeShapeType="1"/>
          </p:cNvSpPr>
          <p:nvPr/>
        </p:nvSpPr>
        <p:spPr bwMode="auto">
          <a:xfrm flipV="1">
            <a:off x="7138163" y="2425030"/>
            <a:ext cx="322264" cy="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Text Box 56"/>
          <p:cNvSpPr txBox="1">
            <a:spLocks noChangeArrowheads="1"/>
          </p:cNvSpPr>
          <p:nvPr/>
        </p:nvSpPr>
        <p:spPr bwMode="auto">
          <a:xfrm>
            <a:off x="7072313" y="2025774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baseline="-25000" dirty="0">
                <a:solidFill>
                  <a:srgbClr val="FF0000"/>
                </a:solidFill>
                <a:latin typeface="+mj-lt"/>
              </a:rPr>
              <a:t>l2</a:t>
            </a:r>
          </a:p>
        </p:txBody>
      </p:sp>
      <p:sp>
        <p:nvSpPr>
          <p:cNvPr id="60" name="Text Box 67"/>
          <p:cNvSpPr txBox="1">
            <a:spLocks noChangeArrowheads="1"/>
          </p:cNvSpPr>
          <p:nvPr/>
        </p:nvSpPr>
        <p:spPr bwMode="auto">
          <a:xfrm>
            <a:off x="826839" y="4748882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cs typeface="Arial" panose="020B0604020202020204" pitchFamily="34" charset="0"/>
              </a:rPr>
              <a:t>网孔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1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：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（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cs typeface="Arial" panose="020B0604020202020204" pitchFamily="34" charset="0"/>
              </a:rPr>
              <a:t>＋</a:t>
            </a:r>
            <a:r>
              <a:rPr lang="en-US" altLang="zh-CN" sz="1600" dirty="0">
                <a:solidFill>
                  <a:srgbClr val="0000FF"/>
                </a:solidFill>
              </a:rPr>
              <a:t>R</a:t>
            </a:r>
            <a:r>
              <a:rPr lang="en-US" altLang="zh-CN" sz="1600" baseline="-25000" dirty="0">
                <a:solidFill>
                  <a:srgbClr val="0000FF"/>
                </a:solidFill>
              </a:rPr>
              <a:t>2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 ）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m1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+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2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</a:rPr>
              <a:t>m2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=  </a:t>
            </a:r>
            <a:r>
              <a:rPr lang="pl-PL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1 </a:t>
            </a:r>
          </a:p>
        </p:txBody>
      </p:sp>
      <p:sp>
        <p:nvSpPr>
          <p:cNvPr id="61" name="Text Box 68"/>
          <p:cNvSpPr txBox="1">
            <a:spLocks noChangeArrowheads="1"/>
          </p:cNvSpPr>
          <p:nvPr/>
        </p:nvSpPr>
        <p:spPr bwMode="auto">
          <a:xfrm>
            <a:off x="826839" y="5180682"/>
            <a:ext cx="4103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cs typeface="Arial" panose="020B0604020202020204" pitchFamily="34" charset="0"/>
              </a:rPr>
              <a:t>网孔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２：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2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m1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rgbClr val="0000FF"/>
                </a:solidFill>
                <a:cs typeface="Arial" panose="020B0604020202020204" pitchFamily="34" charset="0"/>
              </a:rPr>
              <a:t>（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0000FF"/>
                </a:solidFill>
                <a:cs typeface="Arial" panose="020B0604020202020204" pitchFamily="34" charset="0"/>
              </a:rPr>
              <a:t>＋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R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3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</a:rPr>
              <a:t>m2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=  </a:t>
            </a:r>
            <a:r>
              <a:rPr lang="pl-PL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s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2 </a:t>
            </a:r>
          </a:p>
        </p:txBody>
      </p:sp>
      <p:sp>
        <p:nvSpPr>
          <p:cNvPr id="62" name="Text Box 67"/>
          <p:cNvSpPr txBox="1">
            <a:spLocks noChangeArrowheads="1"/>
          </p:cNvSpPr>
          <p:nvPr/>
        </p:nvSpPr>
        <p:spPr bwMode="auto">
          <a:xfrm>
            <a:off x="837934" y="4364707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cs typeface="Arial" panose="020B0604020202020204" pitchFamily="34" charset="0"/>
              </a:rPr>
              <a:t>与网孔电流法对比：</a:t>
            </a:r>
            <a:endParaRPr lang="en-US" altLang="zh-CN" sz="1600" baseline="-250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55576" y="3218582"/>
            <a:ext cx="3743151" cy="95355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755576" y="4239010"/>
            <a:ext cx="3743151" cy="1318122"/>
          </a:xfrm>
          <a:prstGeom prst="roundRect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4356100" y="4044425"/>
            <a:ext cx="4610100" cy="2015530"/>
            <a:chOff x="4356100" y="1916832"/>
            <a:chExt cx="4610100" cy="2015530"/>
          </a:xfrm>
        </p:grpSpPr>
        <p:sp>
          <p:nvSpPr>
            <p:cNvPr id="68" name="Oval 3"/>
            <p:cNvSpPr>
              <a:spLocks noChangeArrowheads="1"/>
            </p:cNvSpPr>
            <p:nvPr/>
          </p:nvSpPr>
          <p:spPr bwMode="auto">
            <a:xfrm>
              <a:off x="6659563" y="2132732"/>
              <a:ext cx="288925" cy="28733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100" y="2851870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70" name="Text Box 6"/>
            <p:cNvSpPr txBox="1">
              <a:spLocks noChangeArrowheads="1"/>
            </p:cNvSpPr>
            <p:nvPr/>
          </p:nvSpPr>
          <p:spPr bwMode="auto">
            <a:xfrm>
              <a:off x="8172450" y="2851870"/>
              <a:ext cx="4333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71" name="Oval 11"/>
            <p:cNvSpPr>
              <a:spLocks noChangeArrowheads="1"/>
            </p:cNvSpPr>
            <p:nvPr/>
          </p:nvSpPr>
          <p:spPr bwMode="auto">
            <a:xfrm>
              <a:off x="6981825" y="2385145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4" name="Oval 12"/>
            <p:cNvSpPr>
              <a:spLocks noChangeArrowheads="1"/>
            </p:cNvSpPr>
            <p:nvPr/>
          </p:nvSpPr>
          <p:spPr bwMode="auto">
            <a:xfrm>
              <a:off x="6985000" y="3536082"/>
              <a:ext cx="73025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5" name="Oval 13"/>
            <p:cNvSpPr>
              <a:spLocks noChangeArrowheads="1"/>
            </p:cNvSpPr>
            <p:nvPr/>
          </p:nvSpPr>
          <p:spPr bwMode="auto">
            <a:xfrm>
              <a:off x="4821238" y="2959820"/>
              <a:ext cx="217487" cy="2159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0" name="Text Box 18"/>
            <p:cNvSpPr txBox="1">
              <a:spLocks noChangeArrowheads="1"/>
            </p:cNvSpPr>
            <p:nvPr/>
          </p:nvSpPr>
          <p:spPr bwMode="auto">
            <a:xfrm>
              <a:off x="4932363" y="2635970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81" name="Text Box 19"/>
            <p:cNvSpPr txBox="1">
              <a:spLocks noChangeArrowheads="1"/>
            </p:cNvSpPr>
            <p:nvPr/>
          </p:nvSpPr>
          <p:spPr bwMode="auto">
            <a:xfrm>
              <a:off x="5003800" y="3067770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82" name="Line 20"/>
            <p:cNvSpPr>
              <a:spLocks noChangeShapeType="1"/>
            </p:cNvSpPr>
            <p:nvPr/>
          </p:nvSpPr>
          <p:spPr bwMode="auto">
            <a:xfrm flipV="1">
              <a:off x="4932363" y="2635970"/>
              <a:ext cx="0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3" name="Line 21"/>
            <p:cNvSpPr>
              <a:spLocks noChangeShapeType="1"/>
            </p:cNvSpPr>
            <p:nvPr/>
          </p:nvSpPr>
          <p:spPr bwMode="auto">
            <a:xfrm flipV="1">
              <a:off x="5148263" y="2420070"/>
              <a:ext cx="3598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4" name="Line 22"/>
            <p:cNvSpPr>
              <a:spLocks noChangeShapeType="1"/>
            </p:cNvSpPr>
            <p:nvPr/>
          </p:nvSpPr>
          <p:spPr bwMode="auto">
            <a:xfrm flipH="1">
              <a:off x="7007224" y="2528018"/>
              <a:ext cx="1" cy="2032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5" name="Text Box 23"/>
            <p:cNvSpPr txBox="1">
              <a:spLocks noChangeArrowheads="1"/>
            </p:cNvSpPr>
            <p:nvPr/>
          </p:nvSpPr>
          <p:spPr bwMode="auto">
            <a:xfrm>
              <a:off x="5580063" y="2420070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R</a:t>
              </a:r>
              <a:r>
                <a:rPr lang="en-US" altLang="zh-CN" baseline="-25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6" name="Text Box 24"/>
            <p:cNvSpPr txBox="1">
              <a:spLocks noChangeArrowheads="1"/>
            </p:cNvSpPr>
            <p:nvPr/>
          </p:nvSpPr>
          <p:spPr bwMode="auto">
            <a:xfrm>
              <a:off x="6948488" y="2924895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R</a:t>
              </a:r>
              <a:r>
                <a:rPr lang="en-US" altLang="zh-CN" baseline="-25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7" name="Text Box 25"/>
            <p:cNvSpPr txBox="1">
              <a:spLocks noChangeArrowheads="1"/>
            </p:cNvSpPr>
            <p:nvPr/>
          </p:nvSpPr>
          <p:spPr bwMode="auto">
            <a:xfrm>
              <a:off x="4572000" y="2564532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8" name="Text Box 26"/>
            <p:cNvSpPr txBox="1">
              <a:spLocks noChangeArrowheads="1"/>
            </p:cNvSpPr>
            <p:nvPr/>
          </p:nvSpPr>
          <p:spPr bwMode="auto">
            <a:xfrm>
              <a:off x="6659563" y="2420070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9" name="Oval 33"/>
            <p:cNvSpPr>
              <a:spLocks noChangeArrowheads="1"/>
            </p:cNvSpPr>
            <p:nvPr/>
          </p:nvSpPr>
          <p:spPr bwMode="auto">
            <a:xfrm>
              <a:off x="8172450" y="2851870"/>
              <a:ext cx="287338" cy="2889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0" name="Line 34"/>
            <p:cNvSpPr>
              <a:spLocks noChangeShapeType="1"/>
            </p:cNvSpPr>
            <p:nvPr/>
          </p:nvSpPr>
          <p:spPr bwMode="auto">
            <a:xfrm flipH="1" flipV="1">
              <a:off x="7151686" y="2420068"/>
              <a:ext cx="250825" cy="3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7092950" y="1988344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2" name="Text Box 36"/>
            <p:cNvSpPr txBox="1">
              <a:spLocks noChangeArrowheads="1"/>
            </p:cNvSpPr>
            <p:nvPr/>
          </p:nvSpPr>
          <p:spPr bwMode="auto">
            <a:xfrm>
              <a:off x="7380288" y="2493095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R</a:t>
              </a:r>
              <a:r>
                <a:rPr lang="en-US" altLang="zh-CN" baseline="-25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8388350" y="2493095"/>
              <a:ext cx="28733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4" name="Text Box 38"/>
            <p:cNvSpPr txBox="1">
              <a:spLocks noChangeArrowheads="1"/>
            </p:cNvSpPr>
            <p:nvPr/>
          </p:nvSpPr>
          <p:spPr bwMode="auto">
            <a:xfrm>
              <a:off x="8388350" y="3140795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95" name="Text Box 39"/>
            <p:cNvSpPr txBox="1">
              <a:spLocks noChangeArrowheads="1"/>
            </p:cNvSpPr>
            <p:nvPr/>
          </p:nvSpPr>
          <p:spPr bwMode="auto">
            <a:xfrm>
              <a:off x="8388350" y="2851870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96" name="Oval 40"/>
            <p:cNvSpPr>
              <a:spLocks noChangeArrowheads="1"/>
            </p:cNvSpPr>
            <p:nvPr/>
          </p:nvSpPr>
          <p:spPr bwMode="auto">
            <a:xfrm>
              <a:off x="5651500" y="2851870"/>
              <a:ext cx="576263" cy="43338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7" name="Oval 41"/>
            <p:cNvSpPr>
              <a:spLocks noChangeArrowheads="1"/>
            </p:cNvSpPr>
            <p:nvPr/>
          </p:nvSpPr>
          <p:spPr bwMode="auto">
            <a:xfrm>
              <a:off x="7451725" y="2851870"/>
              <a:ext cx="576263" cy="433387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Text Box 42"/>
            <p:cNvSpPr txBox="1">
              <a:spLocks noChangeArrowheads="1"/>
            </p:cNvSpPr>
            <p:nvPr/>
          </p:nvSpPr>
          <p:spPr bwMode="auto">
            <a:xfrm>
              <a:off x="6588125" y="2780432"/>
              <a:ext cx="2873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9" name="Text Box 43"/>
            <p:cNvSpPr txBox="1">
              <a:spLocks noChangeArrowheads="1"/>
            </p:cNvSpPr>
            <p:nvPr/>
          </p:nvSpPr>
          <p:spPr bwMode="auto">
            <a:xfrm>
              <a:off x="7812088" y="1988270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5435600" y="2059707"/>
              <a:ext cx="2873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01" name="Text Box 45"/>
            <p:cNvSpPr txBox="1">
              <a:spLocks noChangeArrowheads="1"/>
            </p:cNvSpPr>
            <p:nvPr/>
          </p:nvSpPr>
          <p:spPr bwMode="auto">
            <a:xfrm>
              <a:off x="6084888" y="2059707"/>
              <a:ext cx="2889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2" name="Text Box 46"/>
            <p:cNvSpPr txBox="1">
              <a:spLocks noChangeArrowheads="1"/>
            </p:cNvSpPr>
            <p:nvPr/>
          </p:nvSpPr>
          <p:spPr bwMode="auto">
            <a:xfrm>
              <a:off x="6659563" y="3212232"/>
              <a:ext cx="2889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3" name="Text Box 47"/>
            <p:cNvSpPr txBox="1">
              <a:spLocks noChangeArrowheads="1"/>
            </p:cNvSpPr>
            <p:nvPr/>
          </p:nvSpPr>
          <p:spPr bwMode="auto">
            <a:xfrm>
              <a:off x="7380288" y="1988270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4" name="Text Box 48"/>
            <p:cNvSpPr txBox="1">
              <a:spLocks noChangeArrowheads="1"/>
            </p:cNvSpPr>
            <p:nvPr/>
          </p:nvSpPr>
          <p:spPr bwMode="auto">
            <a:xfrm>
              <a:off x="7451725" y="191683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5" name="Text Box 49"/>
            <p:cNvSpPr txBox="1">
              <a:spLocks noChangeArrowheads="1"/>
            </p:cNvSpPr>
            <p:nvPr/>
          </p:nvSpPr>
          <p:spPr bwMode="auto">
            <a:xfrm>
              <a:off x="6516688" y="299633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6" name="Text Box 50"/>
            <p:cNvSpPr txBox="1">
              <a:spLocks noChangeArrowheads="1"/>
            </p:cNvSpPr>
            <p:nvPr/>
          </p:nvSpPr>
          <p:spPr bwMode="auto">
            <a:xfrm>
              <a:off x="5580063" y="191683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7" name="Line 51"/>
            <p:cNvSpPr>
              <a:spLocks noChangeShapeType="1"/>
            </p:cNvSpPr>
            <p:nvPr/>
          </p:nvSpPr>
          <p:spPr bwMode="auto">
            <a:xfrm flipV="1">
              <a:off x="5867400" y="2839170"/>
              <a:ext cx="60325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Line 52"/>
            <p:cNvSpPr>
              <a:spLocks noChangeShapeType="1"/>
            </p:cNvSpPr>
            <p:nvPr/>
          </p:nvSpPr>
          <p:spPr bwMode="auto">
            <a:xfrm flipH="1">
              <a:off x="7524750" y="2851870"/>
              <a:ext cx="142875" cy="730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Text Box 55"/>
            <p:cNvSpPr txBox="1">
              <a:spLocks noChangeArrowheads="1"/>
            </p:cNvSpPr>
            <p:nvPr/>
          </p:nvSpPr>
          <p:spPr bwMode="auto">
            <a:xfrm>
              <a:off x="5724525" y="2851870"/>
              <a:ext cx="5048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/>
                <a:t>m1</a:t>
              </a:r>
            </a:p>
          </p:txBody>
        </p:sp>
        <p:sp>
          <p:nvSpPr>
            <p:cNvPr id="110" name="Text Box 56"/>
            <p:cNvSpPr txBox="1">
              <a:spLocks noChangeArrowheads="1"/>
            </p:cNvSpPr>
            <p:nvPr/>
          </p:nvSpPr>
          <p:spPr bwMode="auto">
            <a:xfrm>
              <a:off x="7451725" y="2924895"/>
              <a:ext cx="5048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/>
                <a:t>m2</a:t>
              </a:r>
            </a:p>
          </p:txBody>
        </p:sp>
        <p:cxnSp>
          <p:nvCxnSpPr>
            <p:cNvPr id="111" name="直接连接符 110"/>
            <p:cNvCxnSpPr/>
            <p:nvPr/>
          </p:nvCxnSpPr>
          <p:spPr bwMode="auto">
            <a:xfrm>
              <a:off x="4919663" y="3559895"/>
              <a:ext cx="33972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4932363" y="2420070"/>
              <a:ext cx="0" cy="11398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直接连接符 112"/>
            <p:cNvCxnSpPr/>
            <p:nvPr/>
          </p:nvCxnSpPr>
          <p:spPr bwMode="auto">
            <a:xfrm>
              <a:off x="4932363" y="2420070"/>
              <a:ext cx="33845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>
              <a:off x="5651500" y="2348632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Rectangle 29"/>
            <p:cNvSpPr>
              <a:spLocks noChangeArrowheads="1"/>
            </p:cNvSpPr>
            <p:nvPr/>
          </p:nvSpPr>
          <p:spPr bwMode="auto">
            <a:xfrm>
              <a:off x="7524750" y="2348632"/>
              <a:ext cx="360363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直接连接符 115"/>
            <p:cNvCxnSpPr/>
            <p:nvPr/>
          </p:nvCxnSpPr>
          <p:spPr bwMode="auto">
            <a:xfrm flipV="1">
              <a:off x="7007225" y="2420070"/>
              <a:ext cx="0" cy="11398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7" name="Rectangle 17"/>
            <p:cNvSpPr>
              <a:spLocks noChangeArrowheads="1"/>
            </p:cNvSpPr>
            <p:nvPr/>
          </p:nvSpPr>
          <p:spPr bwMode="auto">
            <a:xfrm>
              <a:off x="6948488" y="2924895"/>
              <a:ext cx="144462" cy="431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8" name="直接连接符 117"/>
            <p:cNvCxnSpPr/>
            <p:nvPr/>
          </p:nvCxnSpPr>
          <p:spPr bwMode="auto">
            <a:xfrm flipV="1">
              <a:off x="8316913" y="2420070"/>
              <a:ext cx="0" cy="11398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9" name="Oval 5"/>
            <p:cNvSpPr>
              <a:spLocks noChangeArrowheads="1"/>
            </p:cNvSpPr>
            <p:nvPr/>
          </p:nvSpPr>
          <p:spPr bwMode="auto">
            <a:xfrm>
              <a:off x="6948488" y="3645024"/>
              <a:ext cx="288925" cy="28733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20" name="Text Box 67"/>
          <p:cNvSpPr txBox="1">
            <a:spLocks noChangeArrowheads="1"/>
          </p:cNvSpPr>
          <p:nvPr/>
        </p:nvSpPr>
        <p:spPr bwMode="auto">
          <a:xfrm>
            <a:off x="755576" y="5689694"/>
            <a:ext cx="3959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m1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=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</a:rPr>
              <a:t>l1</a:t>
            </a:r>
            <a:r>
              <a:rPr lang="zh-CN" altLang="pl-PL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+ 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</a:rPr>
              <a:t>l2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i</a:t>
            </a:r>
            <a:r>
              <a:rPr lang="en-US" altLang="zh-CN" sz="1600" baseline="-25000" dirty="0">
                <a:solidFill>
                  <a:srgbClr val="0000FF"/>
                </a:solidFill>
                <a:cs typeface="Arial" panose="020B0604020202020204" pitchFamily="34" charset="0"/>
              </a:rPr>
              <a:t>m2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=</a:t>
            </a:r>
            <a:r>
              <a:rPr lang="pl-PL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FF"/>
                </a:solidFill>
              </a:rPr>
              <a:t>l2</a:t>
            </a:r>
            <a:r>
              <a:rPr lang="en-US" altLang="zh-CN" sz="16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endParaRPr lang="en-US" altLang="zh-CN" sz="1600" baseline="-250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121" name="Text Box 69"/>
          <p:cNvSpPr txBox="1">
            <a:spLocks noChangeArrowheads="1"/>
          </p:cNvSpPr>
          <p:nvPr/>
        </p:nvSpPr>
        <p:spPr bwMode="auto">
          <a:xfrm>
            <a:off x="2339108" y="6394153"/>
            <a:ext cx="61206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回路电流法中的自阻、互阻的定义与网孔电流法相同</a:t>
            </a:r>
            <a:endParaRPr lang="en-US" altLang="zh-CN" baseline="-25000" dirty="0"/>
          </a:p>
        </p:txBody>
      </p:sp>
    </p:spTree>
    <p:extLst>
      <p:ext uri="{BB962C8B-B14F-4D97-AF65-F5344CB8AC3E}">
        <p14:creationId xmlns:p14="http://schemas.microsoft.com/office/powerpoint/2010/main" val="331141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70" grpId="0"/>
      <p:bldP spid="17473" grpId="0"/>
      <p:bldP spid="17474" grpId="0"/>
      <p:bldP spid="17475" grpId="0"/>
      <p:bldP spid="17476" grpId="0"/>
      <p:bldP spid="17477" grpId="0"/>
      <p:bldP spid="60" grpId="0"/>
      <p:bldP spid="61" grpId="0"/>
      <p:bldP spid="62" grpId="0"/>
      <p:bldP spid="2" grpId="0" animBg="1"/>
      <p:bldP spid="66" grpId="0" animBg="1"/>
      <p:bldP spid="120" grpId="0"/>
      <p:bldP spid="1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 dirty="0"/>
          </a:p>
        </p:txBody>
      </p:sp>
      <p:sp>
        <p:nvSpPr>
          <p:cNvPr id="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§3-5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回路电流法</a:t>
            </a:r>
          </a:p>
        </p:txBody>
      </p:sp>
      <p:sp>
        <p:nvSpPr>
          <p:cNvPr id="17469" name="Text Box 61"/>
          <p:cNvSpPr txBox="1">
            <a:spLocks noChangeArrowheads="1"/>
          </p:cNvSpPr>
          <p:nvPr/>
        </p:nvSpPr>
        <p:spPr bwMode="auto">
          <a:xfrm>
            <a:off x="826839" y="836712"/>
            <a:ext cx="35290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回路电流方程的一般形式：</a:t>
            </a:r>
          </a:p>
        </p:txBody>
      </p:sp>
      <p:sp>
        <p:nvSpPr>
          <p:cNvPr id="17480" name="Text Box 72"/>
          <p:cNvSpPr txBox="1">
            <a:spLocks noChangeArrowheads="1"/>
          </p:cNvSpPr>
          <p:nvPr/>
        </p:nvSpPr>
        <p:spPr bwMode="auto">
          <a:xfrm>
            <a:off x="826838" y="4077072"/>
            <a:ext cx="7345561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下标</a:t>
            </a:r>
            <a:r>
              <a:rPr lang="en-US" altLang="zh-CN" dirty="0">
                <a:latin typeface="+mj-lt"/>
              </a:rPr>
              <a:t>l</a:t>
            </a:r>
            <a:r>
              <a:rPr lang="zh-CN" altLang="en-US" dirty="0"/>
              <a:t>表示回路（</a:t>
            </a:r>
            <a:r>
              <a:rPr lang="en-US" altLang="zh-CN" dirty="0"/>
              <a:t>loop</a:t>
            </a:r>
            <a:r>
              <a:rPr lang="zh-CN" altLang="en-US" dirty="0"/>
              <a:t>）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下标</a:t>
            </a:r>
            <a:r>
              <a:rPr lang="en-US" altLang="zh-CN" i="1" dirty="0">
                <a:latin typeface="+mj-lt"/>
              </a:rPr>
              <a:t>l</a:t>
            </a:r>
            <a:r>
              <a:rPr lang="zh-CN" altLang="en-US" dirty="0">
                <a:latin typeface="+mj-lt"/>
              </a:rPr>
              <a:t>（斜体的）表示第</a:t>
            </a:r>
            <a:r>
              <a:rPr lang="en-US" altLang="zh-CN" i="1" dirty="0">
                <a:latin typeface="+mj-lt"/>
              </a:rPr>
              <a:t>l</a:t>
            </a:r>
            <a:r>
              <a:rPr lang="zh-CN" altLang="en-US" dirty="0">
                <a:latin typeface="+mj-lt"/>
              </a:rPr>
              <a:t>条回路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双下标的电阻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11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22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33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 err="1">
                <a:latin typeface="+mj-lt"/>
              </a:rPr>
              <a:t>R</a:t>
            </a:r>
            <a:r>
              <a:rPr lang="en-US" altLang="zh-CN" i="1" baseline="-25000" dirty="0" err="1">
                <a:latin typeface="+mj-lt"/>
              </a:rPr>
              <a:t>ll</a:t>
            </a:r>
            <a:r>
              <a:rPr lang="zh-CN" altLang="en-US" dirty="0">
                <a:latin typeface="+mj-lt"/>
              </a:rPr>
              <a:t>是各回路的自阻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不同下标的电阻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12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13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dirty="0">
                <a:latin typeface="+mj-lt"/>
              </a:rPr>
              <a:t>R</a:t>
            </a:r>
            <a:r>
              <a:rPr lang="en-US" altLang="zh-CN" baseline="-25000" dirty="0">
                <a:latin typeface="+mj-lt"/>
              </a:rPr>
              <a:t>21</a:t>
            </a:r>
            <a:r>
              <a:rPr lang="zh-CN" altLang="en-US" dirty="0">
                <a:latin typeface="+mj-lt"/>
              </a:rPr>
              <a:t>是回路间的互阻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l1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l2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l</a:t>
            </a:r>
            <a:r>
              <a:rPr lang="en-US" altLang="zh-CN" i="1" baseline="-25000" dirty="0">
                <a:latin typeface="+mj-lt"/>
              </a:rPr>
              <a:t>l</a:t>
            </a:r>
            <a:r>
              <a:rPr lang="zh-CN" altLang="en-US" dirty="0">
                <a:latin typeface="+mj-lt"/>
              </a:rPr>
              <a:t>是各回路的电流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99592" y="1268760"/>
                <a:ext cx="69758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268760"/>
                <a:ext cx="697588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899592" y="1831587"/>
                <a:ext cx="70089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831587"/>
                <a:ext cx="700897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899592" y="3470543"/>
                <a:ext cx="81369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470543"/>
                <a:ext cx="81369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3610999" y="3038495"/>
                <a:ext cx="1489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99" y="3038495"/>
                <a:ext cx="148970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899592" y="2476829"/>
                <a:ext cx="70089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476829"/>
                <a:ext cx="70089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§3-4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网孔电流法</a:t>
            </a:r>
            <a:r>
              <a:rPr lang="en-US" altLang="zh-CN" sz="3800" dirty="0">
                <a:latin typeface="宋体" panose="02010600030101010101" pitchFamily="2" charset="-122"/>
                <a:ea typeface="宋体" panose="02010600030101010101" pitchFamily="2" charset="-122"/>
              </a:rPr>
              <a:t>§3-5 </a:t>
            </a:r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回路电流法</a:t>
            </a:r>
          </a:p>
        </p:txBody>
      </p:sp>
      <p:sp>
        <p:nvSpPr>
          <p:cNvPr id="17469" name="Text Box 61"/>
          <p:cNvSpPr txBox="1">
            <a:spLocks noChangeArrowheads="1"/>
          </p:cNvSpPr>
          <p:nvPr/>
        </p:nvSpPr>
        <p:spPr bwMode="auto">
          <a:xfrm>
            <a:off x="609600" y="980728"/>
            <a:ext cx="7634808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/>
              <a:t>相同点：</a:t>
            </a:r>
            <a:endParaRPr lang="en-US" altLang="zh-CN" sz="2400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/>
              <a:t>自阻、互阻的概念与正负取值规则相同</a:t>
            </a:r>
            <a:endParaRPr lang="en-US" altLang="zh-CN" sz="2400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/>
              <a:t>各网孔、回路中电压源的取值规则相同</a:t>
            </a:r>
            <a:endParaRPr lang="en-US" altLang="zh-CN" sz="2400" dirty="0"/>
          </a:p>
          <a:p>
            <a:pPr>
              <a:spcBef>
                <a:spcPts val="1200"/>
              </a:spcBef>
            </a:pPr>
            <a:endParaRPr lang="en-US" altLang="zh-CN" sz="2400" dirty="0"/>
          </a:p>
          <a:p>
            <a:pPr>
              <a:spcBef>
                <a:spcPts val="1200"/>
              </a:spcBef>
            </a:pPr>
            <a:r>
              <a:rPr lang="zh-CN" altLang="en-US" sz="2400" dirty="0"/>
              <a:t>不同点：</a:t>
            </a:r>
            <a:endParaRPr lang="en-US" altLang="zh-CN" sz="2400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/>
              <a:t>网孔电流：沿网孔连续流动的假想电流</a:t>
            </a:r>
            <a:endParaRPr lang="en-US" altLang="zh-CN" sz="2400" dirty="0"/>
          </a:p>
          <a:p>
            <a:pPr marL="265113">
              <a:spcBef>
                <a:spcPts val="1200"/>
              </a:spcBef>
            </a:pPr>
            <a:r>
              <a:rPr lang="zh-CN" altLang="en-US" sz="2400" dirty="0"/>
              <a:t>回路电流：在回路中连续流动的假想电流</a:t>
            </a:r>
            <a:endParaRPr lang="en-US" altLang="zh-CN" sz="2400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/>
              <a:t>网孔电流法仅适用于平面电路</a:t>
            </a:r>
            <a:endParaRPr lang="en-US" altLang="zh-CN" sz="2400" dirty="0"/>
          </a:p>
          <a:p>
            <a:pPr marL="265113">
              <a:spcBef>
                <a:spcPts val="1200"/>
              </a:spcBef>
            </a:pPr>
            <a:r>
              <a:rPr lang="zh-CN" altLang="en-US" sz="2400" dirty="0"/>
              <a:t>回路电流法适用于平面或非平面电路</a:t>
            </a:r>
          </a:p>
        </p:txBody>
      </p:sp>
    </p:spTree>
    <p:extLst>
      <p:ext uri="{BB962C8B-B14F-4D97-AF65-F5344CB8AC3E}">
        <p14:creationId xmlns:p14="http://schemas.microsoft.com/office/powerpoint/2010/main" val="339665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52736"/>
            <a:ext cx="8077200" cy="511311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备注：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、含无伴电流源支路的电路，应用回路电流法进行分析时，把电流源两端的电压作为附加变量，列入</a:t>
            </a:r>
            <a:r>
              <a:rPr lang="en-US" altLang="zh-CN" sz="2400" dirty="0">
                <a:ea typeface="宋体" panose="02010600030101010101" pitchFamily="2" charset="-122"/>
              </a:rPr>
              <a:t>KVL</a:t>
            </a:r>
            <a:r>
              <a:rPr lang="zh-CN" altLang="en-US" sz="2400" dirty="0">
                <a:ea typeface="宋体" panose="02010600030101010101" pitchFamily="2" charset="-122"/>
              </a:rPr>
              <a:t>方程，同时增加电流源支路的电流源电流与回路电流的关系方程。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、含无伴电流源支路的电路，应用回路电流法进行分析时，如果电流源支路只包含在一个回路中，则该回路电流就是电流源的电流。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、当电路中含有受控电源时，把它们按独立电源处理。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网孔电流法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回路电流法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§3-1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电路的图</a:t>
            </a:r>
          </a:p>
        </p:txBody>
      </p:sp>
      <p:sp>
        <p:nvSpPr>
          <p:cNvPr id="5192" name="Text Box 72"/>
          <p:cNvSpPr txBox="1">
            <a:spLocks noChangeArrowheads="1"/>
          </p:cNvSpPr>
          <p:nvPr/>
        </p:nvSpPr>
        <p:spPr bwMode="auto">
          <a:xfrm>
            <a:off x="5867400" y="3645000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电路</a:t>
            </a:r>
          </a:p>
        </p:txBody>
      </p:sp>
      <p:sp>
        <p:nvSpPr>
          <p:cNvPr id="5193" name="Text Box 73"/>
          <p:cNvSpPr txBox="1">
            <a:spLocks noChangeArrowheads="1"/>
          </p:cNvSpPr>
          <p:nvPr/>
        </p:nvSpPr>
        <p:spPr bwMode="auto">
          <a:xfrm>
            <a:off x="5508625" y="5885896"/>
            <a:ext cx="15128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电路的图</a:t>
            </a:r>
          </a:p>
        </p:txBody>
      </p:sp>
      <p:sp>
        <p:nvSpPr>
          <p:cNvPr id="5194" name="Text Box 74"/>
          <p:cNvSpPr txBox="1">
            <a:spLocks noChangeArrowheads="1"/>
          </p:cNvSpPr>
          <p:nvPr/>
        </p:nvSpPr>
        <p:spPr bwMode="auto">
          <a:xfrm>
            <a:off x="609601" y="1003846"/>
            <a:ext cx="3281560" cy="279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>
                <a:cs typeface="Arial" panose="020B0604020202020204" pitchFamily="34" charset="0"/>
              </a:rPr>
              <a:t>电路中的每条支路用一条有方向的线段表示，该方向即是支路电流的参考方向，这样即构成电路的图。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894262" y="4156808"/>
            <a:ext cx="2270125" cy="1935386"/>
            <a:chOff x="4894263" y="4156808"/>
            <a:chExt cx="1371600" cy="1169352"/>
          </a:xfrm>
        </p:grpSpPr>
        <p:sp>
          <p:nvSpPr>
            <p:cNvPr id="5180" name="Line 60"/>
            <p:cNvSpPr>
              <a:spLocks noChangeShapeType="1"/>
            </p:cNvSpPr>
            <p:nvPr/>
          </p:nvSpPr>
          <p:spPr bwMode="auto">
            <a:xfrm>
              <a:off x="4932363" y="4581625"/>
              <a:ext cx="1282700" cy="706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3" name="Oval 63"/>
            <p:cNvSpPr>
              <a:spLocks noChangeArrowheads="1"/>
            </p:cNvSpPr>
            <p:nvPr/>
          </p:nvSpPr>
          <p:spPr bwMode="auto">
            <a:xfrm>
              <a:off x="6192838" y="4543525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84" name="Oval 64"/>
            <p:cNvSpPr>
              <a:spLocks noChangeArrowheads="1"/>
            </p:cNvSpPr>
            <p:nvPr/>
          </p:nvSpPr>
          <p:spPr bwMode="auto">
            <a:xfrm>
              <a:off x="4894263" y="4543525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86" name="Oval 66"/>
            <p:cNvSpPr>
              <a:spLocks noChangeArrowheads="1"/>
            </p:cNvSpPr>
            <p:nvPr/>
          </p:nvSpPr>
          <p:spPr bwMode="auto">
            <a:xfrm>
              <a:off x="6180138" y="5253135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88" name="Line 68"/>
            <p:cNvSpPr>
              <a:spLocks noChangeShapeType="1"/>
            </p:cNvSpPr>
            <p:nvPr/>
          </p:nvSpPr>
          <p:spPr bwMode="auto">
            <a:xfrm flipV="1">
              <a:off x="5435601" y="4578452"/>
              <a:ext cx="3605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89" name="Line 69"/>
            <p:cNvSpPr>
              <a:spLocks noChangeShapeType="1"/>
            </p:cNvSpPr>
            <p:nvPr/>
          </p:nvSpPr>
          <p:spPr bwMode="auto">
            <a:xfrm flipH="1">
              <a:off x="6215063" y="4694236"/>
              <a:ext cx="0" cy="3315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90" name="Line 70"/>
            <p:cNvSpPr>
              <a:spLocks noChangeShapeType="1"/>
            </p:cNvSpPr>
            <p:nvPr/>
          </p:nvSpPr>
          <p:spPr bwMode="auto">
            <a:xfrm>
              <a:off x="5345069" y="4809883"/>
              <a:ext cx="222295" cy="1194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91" name="Line 71"/>
            <p:cNvSpPr>
              <a:spLocks noChangeShapeType="1"/>
            </p:cNvSpPr>
            <p:nvPr/>
          </p:nvSpPr>
          <p:spPr bwMode="auto">
            <a:xfrm flipV="1">
              <a:off x="5508625" y="4156808"/>
              <a:ext cx="71438" cy="14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195" name="AutoShape 75"/>
            <p:cNvCxnSpPr>
              <a:cxnSpLocks noChangeShapeType="1"/>
            </p:cNvCxnSpPr>
            <p:nvPr/>
          </p:nvCxnSpPr>
          <p:spPr bwMode="auto">
            <a:xfrm rot="5400000" flipV="1">
              <a:off x="5563395" y="3877568"/>
              <a:ext cx="11112" cy="1273175"/>
            </a:xfrm>
            <a:prstGeom prst="curvedConnector3">
              <a:avLst>
                <a:gd name="adj1" fmla="val -31142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4919663" y="4580038"/>
              <a:ext cx="129540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30"/>
            <p:cNvCxnSpPr>
              <a:stCxn id="5180" idx="1"/>
            </p:cNvCxnSpPr>
            <p:nvPr/>
          </p:nvCxnSpPr>
          <p:spPr bwMode="auto">
            <a:xfrm flipV="1">
              <a:off x="6215063" y="4580037"/>
              <a:ext cx="0" cy="70802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8172450" y="2492475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5170" name="Text Box 50"/>
          <p:cNvSpPr txBox="1">
            <a:spLocks noChangeArrowheads="1"/>
          </p:cNvSpPr>
          <p:nvPr/>
        </p:nvSpPr>
        <p:spPr bwMode="auto">
          <a:xfrm>
            <a:off x="5580063" y="3284637"/>
            <a:ext cx="64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+mj-lt"/>
                <a:cs typeface="Arial" panose="020B0604020202020204" pitchFamily="34" charset="0"/>
              </a:rPr>
              <a:t>R</a:t>
            </a:r>
            <a:r>
              <a:rPr lang="en-US" altLang="zh-CN" baseline="-25000" dirty="0">
                <a:latin typeface="+mj-lt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4356100" y="836712"/>
            <a:ext cx="4249738" cy="2736850"/>
            <a:chOff x="4356100" y="836712"/>
            <a:chExt cx="4249738" cy="2736850"/>
          </a:xfrm>
        </p:grpSpPr>
        <p:sp>
          <p:nvSpPr>
            <p:cNvPr id="5124" name="Oval 4"/>
            <p:cNvSpPr>
              <a:spLocks noChangeArrowheads="1"/>
            </p:cNvSpPr>
            <p:nvPr/>
          </p:nvSpPr>
          <p:spPr bwMode="auto">
            <a:xfrm>
              <a:off x="4643438" y="1916212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auto">
            <a:xfrm>
              <a:off x="7164388" y="1844775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auto">
            <a:xfrm>
              <a:off x="7019925" y="3357662"/>
              <a:ext cx="217488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127" name="Text Box 7"/>
            <p:cNvSpPr txBox="1">
              <a:spLocks noChangeArrowheads="1"/>
            </p:cNvSpPr>
            <p:nvPr/>
          </p:nvSpPr>
          <p:spPr bwMode="auto">
            <a:xfrm>
              <a:off x="4356100" y="2492475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4894263" y="2025750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6981825" y="2025750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6985000" y="3176687"/>
              <a:ext cx="73025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4821238" y="2600425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5292725" y="1233587"/>
              <a:ext cx="215900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8" name="Line 38"/>
            <p:cNvSpPr>
              <a:spLocks noChangeShapeType="1"/>
            </p:cNvSpPr>
            <p:nvPr/>
          </p:nvSpPr>
          <p:spPr bwMode="auto">
            <a:xfrm flipH="1">
              <a:off x="7956550" y="2925862"/>
              <a:ext cx="0" cy="166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9" name="Text Box 39"/>
            <p:cNvSpPr txBox="1">
              <a:spLocks noChangeArrowheads="1"/>
            </p:cNvSpPr>
            <p:nvPr/>
          </p:nvSpPr>
          <p:spPr bwMode="auto">
            <a:xfrm>
              <a:off x="4932363" y="2276575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5160" name="Text Box 40"/>
            <p:cNvSpPr txBox="1">
              <a:spLocks noChangeArrowheads="1"/>
            </p:cNvSpPr>
            <p:nvPr/>
          </p:nvSpPr>
          <p:spPr bwMode="auto">
            <a:xfrm>
              <a:off x="5003800" y="2708375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5161" name="Text Box 41"/>
            <p:cNvSpPr txBox="1">
              <a:spLocks noChangeArrowheads="1"/>
            </p:cNvSpPr>
            <p:nvPr/>
          </p:nvSpPr>
          <p:spPr bwMode="auto">
            <a:xfrm>
              <a:off x="4932363" y="908720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5162" name="Text Box 42"/>
            <p:cNvSpPr txBox="1">
              <a:spLocks noChangeArrowheads="1"/>
            </p:cNvSpPr>
            <p:nvPr/>
          </p:nvSpPr>
          <p:spPr bwMode="auto">
            <a:xfrm>
              <a:off x="5435600" y="908720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5164" name="Text Box 44"/>
            <p:cNvSpPr txBox="1">
              <a:spLocks noChangeArrowheads="1"/>
            </p:cNvSpPr>
            <p:nvPr/>
          </p:nvSpPr>
          <p:spPr bwMode="auto">
            <a:xfrm>
              <a:off x="8027988" y="2492475"/>
              <a:ext cx="577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5165" name="Text Box 45"/>
            <p:cNvSpPr txBox="1">
              <a:spLocks noChangeArrowheads="1"/>
            </p:cNvSpPr>
            <p:nvPr/>
          </p:nvSpPr>
          <p:spPr bwMode="auto">
            <a:xfrm>
              <a:off x="5148263" y="836712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5166" name="Line 46"/>
            <p:cNvSpPr>
              <a:spLocks noChangeShapeType="1"/>
            </p:cNvSpPr>
            <p:nvPr/>
          </p:nvSpPr>
          <p:spPr bwMode="auto">
            <a:xfrm flipH="1">
              <a:off x="4932040" y="2205137"/>
              <a:ext cx="0" cy="222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67" name="Line 47"/>
            <p:cNvSpPr>
              <a:spLocks noChangeShapeType="1"/>
            </p:cNvSpPr>
            <p:nvPr/>
          </p:nvSpPr>
          <p:spPr bwMode="auto">
            <a:xfrm>
              <a:off x="5148262" y="2074540"/>
              <a:ext cx="3591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68" name="Line 48"/>
            <p:cNvSpPr>
              <a:spLocks noChangeShapeType="1"/>
            </p:cNvSpPr>
            <p:nvPr/>
          </p:nvSpPr>
          <p:spPr bwMode="auto">
            <a:xfrm flipH="1" flipV="1">
              <a:off x="4932363" y="1557437"/>
              <a:ext cx="0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69" name="Line 49"/>
            <p:cNvSpPr>
              <a:spLocks noChangeShapeType="1"/>
            </p:cNvSpPr>
            <p:nvPr/>
          </p:nvSpPr>
          <p:spPr bwMode="auto">
            <a:xfrm flipH="1">
              <a:off x="7019925" y="2133700"/>
              <a:ext cx="0" cy="141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71" name="Text Box 51"/>
            <p:cNvSpPr txBox="1">
              <a:spLocks noChangeArrowheads="1"/>
            </p:cNvSpPr>
            <p:nvPr/>
          </p:nvSpPr>
          <p:spPr bwMode="auto">
            <a:xfrm>
              <a:off x="6084888" y="908150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172" name="Text Box 52"/>
            <p:cNvSpPr txBox="1">
              <a:spLocks noChangeArrowheads="1"/>
            </p:cNvSpPr>
            <p:nvPr/>
          </p:nvSpPr>
          <p:spPr bwMode="auto">
            <a:xfrm>
              <a:off x="5580063" y="2205137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173" name="Text Box 53"/>
            <p:cNvSpPr txBox="1">
              <a:spLocks noChangeArrowheads="1"/>
            </p:cNvSpPr>
            <p:nvPr/>
          </p:nvSpPr>
          <p:spPr bwMode="auto">
            <a:xfrm>
              <a:off x="7164388" y="2565500"/>
              <a:ext cx="431801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74" name="Text Box 54"/>
            <p:cNvSpPr txBox="1">
              <a:spLocks noChangeArrowheads="1"/>
            </p:cNvSpPr>
            <p:nvPr/>
          </p:nvSpPr>
          <p:spPr bwMode="auto">
            <a:xfrm>
              <a:off x="4572000" y="2205137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75" name="Text Box 55"/>
            <p:cNvSpPr txBox="1">
              <a:spLocks noChangeArrowheads="1"/>
            </p:cNvSpPr>
            <p:nvPr/>
          </p:nvSpPr>
          <p:spPr bwMode="auto">
            <a:xfrm>
              <a:off x="4932363" y="1557437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176" name="Text Box 56"/>
            <p:cNvSpPr txBox="1">
              <a:spLocks noChangeArrowheads="1"/>
            </p:cNvSpPr>
            <p:nvPr/>
          </p:nvSpPr>
          <p:spPr bwMode="auto">
            <a:xfrm>
              <a:off x="6659563" y="2060675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77" name="Text Box 57"/>
            <p:cNvSpPr txBox="1">
              <a:spLocks noChangeArrowheads="1"/>
            </p:cNvSpPr>
            <p:nvPr/>
          </p:nvSpPr>
          <p:spPr bwMode="auto">
            <a:xfrm>
              <a:off x="5219700" y="2126183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185" name="Oval 65"/>
            <p:cNvSpPr>
              <a:spLocks noChangeArrowheads="1"/>
            </p:cNvSpPr>
            <p:nvPr/>
          </p:nvSpPr>
          <p:spPr bwMode="auto">
            <a:xfrm>
              <a:off x="6985000" y="2384525"/>
              <a:ext cx="73025" cy="730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 flipV="1">
              <a:off x="7956550" y="2427387"/>
              <a:ext cx="0" cy="78581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" name="直接连接符 2"/>
            <p:cNvCxnSpPr/>
            <p:nvPr/>
          </p:nvCxnSpPr>
          <p:spPr bwMode="auto">
            <a:xfrm>
              <a:off x="4919663" y="1341537"/>
              <a:ext cx="210026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/>
            <p:cNvCxnSpPr/>
            <p:nvPr/>
          </p:nvCxnSpPr>
          <p:spPr bwMode="auto">
            <a:xfrm>
              <a:off x="4932363" y="1341537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4932363" y="3213200"/>
              <a:ext cx="3024187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 flipH="1">
              <a:off x="7019925" y="2421037"/>
              <a:ext cx="936625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7020272" y="1341537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48" name="Rectangle 28"/>
            <p:cNvSpPr>
              <a:spLocks noChangeArrowheads="1"/>
            </p:cNvSpPr>
            <p:nvPr/>
          </p:nvSpPr>
          <p:spPr bwMode="auto">
            <a:xfrm>
              <a:off x="5724525" y="3141762"/>
              <a:ext cx="431800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7812088" y="2565500"/>
              <a:ext cx="287337" cy="2873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7" name="Line 37"/>
            <p:cNvSpPr>
              <a:spLocks noChangeShapeType="1"/>
            </p:cNvSpPr>
            <p:nvPr/>
          </p:nvSpPr>
          <p:spPr bwMode="auto">
            <a:xfrm flipV="1">
              <a:off x="7812088" y="2702025"/>
              <a:ext cx="2873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4" name="Rectangle 34"/>
            <p:cNvSpPr>
              <a:spLocks noChangeArrowheads="1"/>
            </p:cNvSpPr>
            <p:nvPr/>
          </p:nvSpPr>
          <p:spPr bwMode="auto">
            <a:xfrm>
              <a:off x="6948488" y="2565500"/>
              <a:ext cx="144462" cy="431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1" name="Rectangle 31"/>
            <p:cNvSpPr>
              <a:spLocks noChangeArrowheads="1"/>
            </p:cNvSpPr>
            <p:nvPr/>
          </p:nvSpPr>
          <p:spPr bwMode="auto">
            <a:xfrm>
              <a:off x="6156325" y="1268512"/>
              <a:ext cx="431800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9" name="直接连接符 108"/>
            <p:cNvCxnSpPr/>
            <p:nvPr/>
          </p:nvCxnSpPr>
          <p:spPr bwMode="auto">
            <a:xfrm>
              <a:off x="4919663" y="2076268"/>
              <a:ext cx="210026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52" name="Rectangle 32"/>
            <p:cNvSpPr>
              <a:spLocks noChangeArrowheads="1"/>
            </p:cNvSpPr>
            <p:nvPr/>
          </p:nvSpPr>
          <p:spPr bwMode="auto">
            <a:xfrm>
              <a:off x="5651500" y="1989237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2" t="816" r="2332" b="80003"/>
          <a:stretch/>
        </p:blipFill>
        <p:spPr>
          <a:xfrm>
            <a:off x="251520" y="104085"/>
            <a:ext cx="6131091" cy="2604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98" t="31448" r="7330" b="41091"/>
          <a:stretch/>
        </p:blipFill>
        <p:spPr>
          <a:xfrm>
            <a:off x="971600" y="2852936"/>
            <a:ext cx="2664036" cy="30692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2" t="59398" r="9380" b="3144"/>
          <a:stretch/>
        </p:blipFill>
        <p:spPr>
          <a:xfrm>
            <a:off x="4427984" y="2821259"/>
            <a:ext cx="4426280" cy="39200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692696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3-1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52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00" r="3499" b="1515"/>
          <a:stretch/>
        </p:blipFill>
        <p:spPr>
          <a:xfrm>
            <a:off x="467544" y="9167"/>
            <a:ext cx="8568952" cy="67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1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85" t="1554" r="860" b="52100"/>
          <a:stretch/>
        </p:blipFill>
        <p:spPr>
          <a:xfrm>
            <a:off x="1490645" y="1304527"/>
            <a:ext cx="7617859" cy="55088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654" t="56187" r="16346" b="23002"/>
          <a:stretch/>
        </p:blipFill>
        <p:spPr>
          <a:xfrm>
            <a:off x="35496" y="692696"/>
            <a:ext cx="1872208" cy="21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2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t="3800" r="8019" b="90057"/>
          <a:stretch/>
        </p:blipFill>
        <p:spPr>
          <a:xfrm>
            <a:off x="64856" y="52040"/>
            <a:ext cx="9078156" cy="856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t="59077" r="33536" b="35249"/>
          <a:stretch/>
        </p:blipFill>
        <p:spPr>
          <a:xfrm>
            <a:off x="3219824" y="4494479"/>
            <a:ext cx="5816672" cy="806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t="25124" r="48631" b="48638"/>
          <a:stretch/>
        </p:blipFill>
        <p:spPr>
          <a:xfrm>
            <a:off x="64856" y="901302"/>
            <a:ext cx="3505200" cy="27363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8" t="31762" r="17179" b="48905"/>
          <a:stretch/>
        </p:blipFill>
        <p:spPr>
          <a:xfrm>
            <a:off x="467544" y="4123630"/>
            <a:ext cx="1728192" cy="201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4" t="16148" r="31503" b="75566"/>
          <a:stretch/>
        </p:blipFill>
        <p:spPr>
          <a:xfrm>
            <a:off x="3635374" y="2229975"/>
            <a:ext cx="5044011" cy="14076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1" t="65229" r="62860" b="32157"/>
          <a:stretch/>
        </p:blipFill>
        <p:spPr>
          <a:xfrm>
            <a:off x="3219824" y="5517232"/>
            <a:ext cx="3082254" cy="3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§3-6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结点电压法</a:t>
            </a:r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4269160" y="2276699"/>
            <a:ext cx="288925" cy="287337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1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8085510" y="2276699"/>
            <a:ext cx="290513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3</a:t>
            </a:r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6356723" y="2205261"/>
            <a:ext cx="288925" cy="2873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053260" y="2924399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s1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7869610" y="2924399"/>
            <a:ext cx="43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616823" y="2781524"/>
            <a:ext cx="12700" cy="850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 flipV="1">
            <a:off x="4629523" y="3632424"/>
            <a:ext cx="77946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H="1">
            <a:off x="4616823" y="1773461"/>
            <a:ext cx="12700" cy="779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4629523" y="1760761"/>
            <a:ext cx="1211262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V="1">
            <a:off x="4629523" y="2479899"/>
            <a:ext cx="7080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5853485" y="2479899"/>
            <a:ext cx="85090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4591423" y="2457674"/>
            <a:ext cx="73025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6678985" y="2457674"/>
            <a:ext cx="73025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6682160" y="3608611"/>
            <a:ext cx="73025" cy="7143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4518398" y="3032349"/>
            <a:ext cx="217487" cy="2159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421685" y="3573686"/>
            <a:ext cx="431800" cy="142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 flipH="1">
            <a:off x="4616823" y="2492599"/>
            <a:ext cx="12700" cy="276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4989885" y="1665511"/>
            <a:ext cx="215900" cy="2159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5853485" y="1700436"/>
            <a:ext cx="431800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5348660" y="2421161"/>
            <a:ext cx="504825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5" name="Line 25"/>
          <p:cNvSpPr>
            <a:spLocks noChangeShapeType="1"/>
          </p:cNvSpPr>
          <p:nvPr/>
        </p:nvSpPr>
        <p:spPr bwMode="auto">
          <a:xfrm flipH="1">
            <a:off x="6704385" y="3429224"/>
            <a:ext cx="12700" cy="20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6" name="Rectangle 26"/>
          <p:cNvSpPr>
            <a:spLocks noChangeArrowheads="1"/>
          </p:cNvSpPr>
          <p:nvPr/>
        </p:nvSpPr>
        <p:spPr bwMode="auto">
          <a:xfrm>
            <a:off x="6645648" y="2997424"/>
            <a:ext cx="144462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4629523" y="2708499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4700960" y="3140299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4629523" y="1413099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5132760" y="1413099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11" name="Text Box 31"/>
          <p:cNvSpPr txBox="1">
            <a:spLocks noChangeArrowheads="1"/>
          </p:cNvSpPr>
          <p:nvPr/>
        </p:nvSpPr>
        <p:spPr bwMode="auto">
          <a:xfrm>
            <a:off x="4845423" y="1268636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s2</a:t>
            </a:r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4629523" y="2708499"/>
            <a:ext cx="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13" name="Line 33"/>
          <p:cNvSpPr>
            <a:spLocks noChangeShapeType="1"/>
          </p:cNvSpPr>
          <p:nvPr/>
        </p:nvSpPr>
        <p:spPr bwMode="auto">
          <a:xfrm flipV="1">
            <a:off x="4845423" y="2479899"/>
            <a:ext cx="41910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 flipV="1">
            <a:off x="4616823" y="1889671"/>
            <a:ext cx="0" cy="3155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 flipH="1">
            <a:off x="6704385" y="2565624"/>
            <a:ext cx="12700" cy="131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16" name="Text Box 36"/>
          <p:cNvSpPr txBox="1">
            <a:spLocks noChangeArrowheads="1"/>
          </p:cNvSpPr>
          <p:nvPr/>
        </p:nvSpPr>
        <p:spPr bwMode="auto">
          <a:xfrm>
            <a:off x="5277223" y="3716561"/>
            <a:ext cx="64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20517" name="Text Box 37"/>
          <p:cNvSpPr txBox="1">
            <a:spLocks noChangeArrowheads="1"/>
          </p:cNvSpPr>
          <p:nvPr/>
        </p:nvSpPr>
        <p:spPr bwMode="auto">
          <a:xfrm>
            <a:off x="5782048" y="1773461"/>
            <a:ext cx="64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518" name="Text Box 38"/>
          <p:cNvSpPr txBox="1">
            <a:spLocks noChangeArrowheads="1"/>
          </p:cNvSpPr>
          <p:nvPr/>
        </p:nvSpPr>
        <p:spPr bwMode="auto">
          <a:xfrm>
            <a:off x="5277223" y="2492599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20519" name="Text Box 39"/>
          <p:cNvSpPr txBox="1">
            <a:spLocks noChangeArrowheads="1"/>
          </p:cNvSpPr>
          <p:nvPr/>
        </p:nvSpPr>
        <p:spPr bwMode="auto">
          <a:xfrm>
            <a:off x="6645648" y="2997424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20520" name="Text Box 40"/>
          <p:cNvSpPr txBox="1">
            <a:spLocks noChangeArrowheads="1"/>
          </p:cNvSpPr>
          <p:nvPr/>
        </p:nvSpPr>
        <p:spPr bwMode="auto">
          <a:xfrm>
            <a:off x="4269160" y="2637061"/>
            <a:ext cx="43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20521" name="Text Box 41"/>
          <p:cNvSpPr txBox="1">
            <a:spLocks noChangeArrowheads="1"/>
          </p:cNvSpPr>
          <p:nvPr/>
        </p:nvSpPr>
        <p:spPr bwMode="auto">
          <a:xfrm>
            <a:off x="4248323" y="1766826"/>
            <a:ext cx="43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522" name="Text Box 42"/>
          <p:cNvSpPr txBox="1">
            <a:spLocks noChangeArrowheads="1"/>
          </p:cNvSpPr>
          <p:nvPr/>
        </p:nvSpPr>
        <p:spPr bwMode="auto">
          <a:xfrm>
            <a:off x="6356723" y="2492599"/>
            <a:ext cx="43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20523" name="Text Box 43"/>
          <p:cNvSpPr txBox="1">
            <a:spLocks noChangeArrowheads="1"/>
          </p:cNvSpPr>
          <p:nvPr/>
        </p:nvSpPr>
        <p:spPr bwMode="auto">
          <a:xfrm>
            <a:off x="4916860" y="2421161"/>
            <a:ext cx="43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 flipH="1">
            <a:off x="6704385" y="2852961"/>
            <a:ext cx="12700" cy="131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5" name="Oval 45"/>
          <p:cNvSpPr>
            <a:spLocks noChangeArrowheads="1"/>
          </p:cNvSpPr>
          <p:nvPr/>
        </p:nvSpPr>
        <p:spPr bwMode="auto">
          <a:xfrm>
            <a:off x="7977560" y="2457674"/>
            <a:ext cx="73025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 flipV="1">
            <a:off x="6717085" y="2479899"/>
            <a:ext cx="4921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27" name="Rectangle 47"/>
          <p:cNvSpPr>
            <a:spLocks noChangeArrowheads="1"/>
          </p:cNvSpPr>
          <p:nvPr/>
        </p:nvSpPr>
        <p:spPr bwMode="auto">
          <a:xfrm>
            <a:off x="7221910" y="2421161"/>
            <a:ext cx="360363" cy="144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 flipV="1">
            <a:off x="7582273" y="2479899"/>
            <a:ext cx="419100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 flipH="1">
            <a:off x="8014073" y="2492599"/>
            <a:ext cx="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0" name="Line 50"/>
          <p:cNvSpPr>
            <a:spLocks noChangeShapeType="1"/>
          </p:cNvSpPr>
          <p:nvPr/>
        </p:nvSpPr>
        <p:spPr bwMode="auto">
          <a:xfrm flipV="1">
            <a:off x="5853485" y="3632424"/>
            <a:ext cx="2147888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1" name="Oval 51"/>
          <p:cNvSpPr>
            <a:spLocks noChangeArrowheads="1"/>
          </p:cNvSpPr>
          <p:nvPr/>
        </p:nvSpPr>
        <p:spPr bwMode="auto">
          <a:xfrm>
            <a:off x="7869610" y="2924399"/>
            <a:ext cx="287338" cy="2889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32" name="Line 52"/>
          <p:cNvSpPr>
            <a:spLocks noChangeShapeType="1"/>
          </p:cNvSpPr>
          <p:nvPr/>
        </p:nvSpPr>
        <p:spPr bwMode="auto">
          <a:xfrm flipV="1">
            <a:off x="6861548" y="2479899"/>
            <a:ext cx="27463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3" name="Text Box 53"/>
          <p:cNvSpPr txBox="1">
            <a:spLocks noChangeArrowheads="1"/>
          </p:cNvSpPr>
          <p:nvPr/>
        </p:nvSpPr>
        <p:spPr bwMode="auto">
          <a:xfrm>
            <a:off x="6717085" y="2060799"/>
            <a:ext cx="43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20534" name="Text Box 54"/>
          <p:cNvSpPr txBox="1">
            <a:spLocks noChangeArrowheads="1"/>
          </p:cNvSpPr>
          <p:nvPr/>
        </p:nvSpPr>
        <p:spPr bwMode="auto">
          <a:xfrm>
            <a:off x="7077448" y="2565624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R</a:t>
            </a:r>
            <a:r>
              <a:rPr lang="en-US" altLang="zh-CN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20543" name="Text Box 63"/>
          <p:cNvSpPr txBox="1">
            <a:spLocks noChangeArrowheads="1"/>
          </p:cNvSpPr>
          <p:nvPr/>
        </p:nvSpPr>
        <p:spPr bwMode="auto">
          <a:xfrm>
            <a:off x="5637585" y="1340074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44" name="Text Box 64"/>
          <p:cNvSpPr txBox="1">
            <a:spLocks noChangeArrowheads="1"/>
          </p:cNvSpPr>
          <p:nvPr/>
        </p:nvSpPr>
        <p:spPr bwMode="auto">
          <a:xfrm>
            <a:off x="6285285" y="1340074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45" name="Text Box 65"/>
          <p:cNvSpPr txBox="1">
            <a:spLocks noChangeArrowheads="1"/>
          </p:cNvSpPr>
          <p:nvPr/>
        </p:nvSpPr>
        <p:spPr bwMode="auto">
          <a:xfrm>
            <a:off x="5782048" y="3284761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46" name="Text Box 66"/>
          <p:cNvSpPr txBox="1">
            <a:spLocks noChangeArrowheads="1"/>
          </p:cNvSpPr>
          <p:nvPr/>
        </p:nvSpPr>
        <p:spPr bwMode="auto">
          <a:xfrm>
            <a:off x="6285285" y="285296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47" name="Text Box 67"/>
          <p:cNvSpPr txBox="1">
            <a:spLocks noChangeArrowheads="1"/>
          </p:cNvSpPr>
          <p:nvPr/>
        </p:nvSpPr>
        <p:spPr bwMode="auto">
          <a:xfrm>
            <a:off x="7006010" y="2132236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48" name="Text Box 68"/>
          <p:cNvSpPr txBox="1">
            <a:spLocks noChangeArrowheads="1"/>
          </p:cNvSpPr>
          <p:nvPr/>
        </p:nvSpPr>
        <p:spPr bwMode="auto">
          <a:xfrm>
            <a:off x="5132760" y="2132236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20549" name="Text Box 69"/>
          <p:cNvSpPr txBox="1">
            <a:spLocks noChangeArrowheads="1"/>
          </p:cNvSpPr>
          <p:nvPr/>
        </p:nvSpPr>
        <p:spPr bwMode="auto">
          <a:xfrm>
            <a:off x="5782048" y="2132236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50" name="Text Box 70"/>
          <p:cNvSpPr txBox="1">
            <a:spLocks noChangeArrowheads="1"/>
          </p:cNvSpPr>
          <p:nvPr/>
        </p:nvSpPr>
        <p:spPr bwMode="auto">
          <a:xfrm>
            <a:off x="5205785" y="3284761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51" name="Text Box 71"/>
          <p:cNvSpPr txBox="1">
            <a:spLocks noChangeArrowheads="1"/>
          </p:cNvSpPr>
          <p:nvPr/>
        </p:nvSpPr>
        <p:spPr bwMode="auto">
          <a:xfrm>
            <a:off x="6356723" y="3284761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52" name="Text Box 72"/>
          <p:cNvSpPr txBox="1">
            <a:spLocks noChangeArrowheads="1"/>
          </p:cNvSpPr>
          <p:nvPr/>
        </p:nvSpPr>
        <p:spPr bwMode="auto">
          <a:xfrm>
            <a:off x="7509248" y="2132236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20553" name="Text Box 73"/>
          <p:cNvSpPr txBox="1">
            <a:spLocks noChangeArrowheads="1"/>
          </p:cNvSpPr>
          <p:nvPr/>
        </p:nvSpPr>
        <p:spPr bwMode="auto">
          <a:xfrm>
            <a:off x="5782048" y="1340074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554" name="Text Box 74"/>
          <p:cNvSpPr txBox="1">
            <a:spLocks noChangeArrowheads="1"/>
          </p:cNvSpPr>
          <p:nvPr/>
        </p:nvSpPr>
        <p:spPr bwMode="auto">
          <a:xfrm>
            <a:off x="7148885" y="2060799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20555" name="Text Box 75"/>
          <p:cNvSpPr txBox="1">
            <a:spLocks noChangeArrowheads="1"/>
          </p:cNvSpPr>
          <p:nvPr/>
        </p:nvSpPr>
        <p:spPr bwMode="auto">
          <a:xfrm>
            <a:off x="5277223" y="3213324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20556" name="Text Box 76"/>
          <p:cNvSpPr txBox="1">
            <a:spLocks noChangeArrowheads="1"/>
          </p:cNvSpPr>
          <p:nvPr/>
        </p:nvSpPr>
        <p:spPr bwMode="auto">
          <a:xfrm>
            <a:off x="6213848" y="3068861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20557" name="Text Box 77"/>
          <p:cNvSpPr txBox="1">
            <a:spLocks noChangeArrowheads="1"/>
          </p:cNvSpPr>
          <p:nvPr/>
        </p:nvSpPr>
        <p:spPr bwMode="auto">
          <a:xfrm>
            <a:off x="5277223" y="2060799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20570" name="Line 90"/>
          <p:cNvSpPr>
            <a:spLocks noChangeShapeType="1"/>
          </p:cNvSpPr>
          <p:nvPr/>
        </p:nvSpPr>
        <p:spPr bwMode="auto">
          <a:xfrm>
            <a:off x="6285285" y="1773461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1" name="Line 91"/>
          <p:cNvSpPr>
            <a:spLocks noChangeShapeType="1"/>
          </p:cNvSpPr>
          <p:nvPr/>
        </p:nvSpPr>
        <p:spPr bwMode="auto">
          <a:xfrm flipV="1">
            <a:off x="6717085" y="2492599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2" name="Line 92"/>
          <p:cNvSpPr>
            <a:spLocks noChangeShapeType="1"/>
          </p:cNvSpPr>
          <p:nvPr/>
        </p:nvSpPr>
        <p:spPr bwMode="auto">
          <a:xfrm flipV="1">
            <a:off x="8014073" y="1773461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3" name="Line 93"/>
          <p:cNvSpPr>
            <a:spLocks noChangeShapeType="1"/>
          </p:cNvSpPr>
          <p:nvPr/>
        </p:nvSpPr>
        <p:spPr bwMode="auto">
          <a:xfrm>
            <a:off x="7437810" y="1773461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4" name="Line 94"/>
          <p:cNvSpPr>
            <a:spLocks noChangeShapeType="1"/>
          </p:cNvSpPr>
          <p:nvPr/>
        </p:nvSpPr>
        <p:spPr bwMode="auto">
          <a:xfrm flipV="1">
            <a:off x="8014073" y="321332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5" name="Line 95"/>
          <p:cNvSpPr>
            <a:spLocks noChangeShapeType="1"/>
          </p:cNvSpPr>
          <p:nvPr/>
        </p:nvSpPr>
        <p:spPr bwMode="auto">
          <a:xfrm>
            <a:off x="7869610" y="3068861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6" name="Line 96"/>
          <p:cNvSpPr>
            <a:spLocks noChangeShapeType="1"/>
          </p:cNvSpPr>
          <p:nvPr/>
        </p:nvSpPr>
        <p:spPr bwMode="auto">
          <a:xfrm>
            <a:off x="8014073" y="3357786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7" name="Text Box 97"/>
          <p:cNvSpPr txBox="1">
            <a:spLocks noChangeArrowheads="1"/>
          </p:cNvSpPr>
          <p:nvPr/>
        </p:nvSpPr>
        <p:spPr bwMode="auto">
          <a:xfrm>
            <a:off x="7941048" y="3213324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sz="1600" baseline="-25000">
                <a:cs typeface="Arial" panose="020B0604020202020204" pitchFamily="34" charset="0"/>
              </a:rPr>
              <a:t>s1</a:t>
            </a:r>
          </a:p>
        </p:txBody>
      </p:sp>
      <p:sp>
        <p:nvSpPr>
          <p:cNvPr id="20579" name="Text Box 99"/>
          <p:cNvSpPr txBox="1">
            <a:spLocks noChangeArrowheads="1"/>
          </p:cNvSpPr>
          <p:nvPr/>
        </p:nvSpPr>
        <p:spPr bwMode="auto">
          <a:xfrm>
            <a:off x="1029073" y="1484536"/>
            <a:ext cx="2592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结点</a:t>
            </a:r>
            <a:r>
              <a:rPr lang="en-US" altLang="zh-CN">
                <a:cs typeface="Arial" panose="020B0604020202020204" pitchFamily="34" charset="0"/>
              </a:rPr>
              <a:t>1</a:t>
            </a:r>
            <a:r>
              <a:rPr lang="zh-CN" altLang="en-US">
                <a:cs typeface="Arial" panose="020B0604020202020204" pitchFamily="34" charset="0"/>
              </a:rPr>
              <a:t>：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  <a:r>
              <a:rPr lang="en-US" altLang="zh-CN">
                <a:cs typeface="Arial" panose="020B0604020202020204" pitchFamily="34" charset="0"/>
              </a:rPr>
              <a:t> +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  <a:r>
              <a:rPr lang="en-US" altLang="zh-CN">
                <a:cs typeface="Arial" panose="020B0604020202020204" pitchFamily="34" charset="0"/>
              </a:rPr>
              <a:t> -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1</a:t>
            </a:r>
            <a:r>
              <a:rPr lang="en-US" altLang="zh-CN"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20580" name="Text Box 100"/>
          <p:cNvSpPr txBox="1">
            <a:spLocks noChangeArrowheads="1"/>
          </p:cNvSpPr>
          <p:nvPr/>
        </p:nvSpPr>
        <p:spPr bwMode="auto">
          <a:xfrm>
            <a:off x="1029073" y="1916336"/>
            <a:ext cx="2519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结点</a:t>
            </a:r>
            <a:r>
              <a:rPr lang="en-US" altLang="zh-CN">
                <a:cs typeface="Arial" panose="020B0604020202020204" pitchFamily="34" charset="0"/>
              </a:rPr>
              <a:t>2</a:t>
            </a:r>
            <a:r>
              <a:rPr lang="zh-CN" altLang="en-US">
                <a:cs typeface="Arial" panose="020B0604020202020204" pitchFamily="34" charset="0"/>
              </a:rPr>
              <a:t>：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4</a:t>
            </a:r>
            <a:r>
              <a:rPr lang="en-US" altLang="zh-CN">
                <a:cs typeface="Arial" panose="020B0604020202020204" pitchFamily="34" charset="0"/>
              </a:rPr>
              <a:t> +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5</a:t>
            </a:r>
            <a:r>
              <a:rPr lang="en-US" altLang="zh-CN">
                <a:cs typeface="Arial" panose="020B0604020202020204" pitchFamily="34" charset="0"/>
              </a:rPr>
              <a:t> –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3</a:t>
            </a:r>
            <a:r>
              <a:rPr lang="en-US" altLang="zh-CN"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20581" name="Text Box 101"/>
          <p:cNvSpPr txBox="1">
            <a:spLocks noChangeArrowheads="1"/>
          </p:cNvSpPr>
          <p:nvPr/>
        </p:nvSpPr>
        <p:spPr bwMode="auto">
          <a:xfrm>
            <a:off x="1029073" y="2348136"/>
            <a:ext cx="295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cs typeface="Arial" panose="020B0604020202020204" pitchFamily="34" charset="0"/>
              </a:rPr>
              <a:t>结点</a:t>
            </a:r>
            <a:r>
              <a:rPr lang="en-US" altLang="zh-CN">
                <a:cs typeface="Arial" panose="020B0604020202020204" pitchFamily="34" charset="0"/>
              </a:rPr>
              <a:t>3</a:t>
            </a:r>
            <a:r>
              <a:rPr lang="zh-CN" altLang="en-US">
                <a:cs typeface="Arial" panose="020B0604020202020204" pitchFamily="34" charset="0"/>
              </a:rPr>
              <a:t>： </a:t>
            </a:r>
            <a:r>
              <a:rPr lang="en-US" altLang="zh-CN">
                <a:cs typeface="Arial" panose="020B0604020202020204" pitchFamily="34" charset="0"/>
              </a:rPr>
              <a:t>-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2</a:t>
            </a:r>
            <a:r>
              <a:rPr lang="en-US" altLang="zh-CN">
                <a:cs typeface="Arial" panose="020B0604020202020204" pitchFamily="34" charset="0"/>
              </a:rPr>
              <a:t> -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5</a:t>
            </a:r>
            <a:r>
              <a:rPr lang="en-US" altLang="zh-CN">
                <a:cs typeface="Arial" panose="020B0604020202020204" pitchFamily="34" charset="0"/>
              </a:rPr>
              <a:t> + </a:t>
            </a: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s1</a:t>
            </a:r>
            <a:r>
              <a:rPr lang="en-US" altLang="zh-CN"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20582" name="Text Box 102"/>
          <p:cNvSpPr txBox="1">
            <a:spLocks noChangeArrowheads="1"/>
          </p:cNvSpPr>
          <p:nvPr/>
        </p:nvSpPr>
        <p:spPr bwMode="auto">
          <a:xfrm>
            <a:off x="683568" y="2636912"/>
            <a:ext cx="338455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/>
              <a:t>取结点</a:t>
            </a:r>
            <a:r>
              <a:rPr lang="en-US" altLang="zh-CN" dirty="0"/>
              <a:t>0</a:t>
            </a:r>
            <a:r>
              <a:rPr lang="zh-CN" altLang="en-US" dirty="0"/>
              <a:t>作为参考，结点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的结点电压为</a:t>
            </a:r>
            <a:r>
              <a:rPr lang="en-US" altLang="zh-CN" i="1" dirty="0">
                <a:latin typeface="+mj-lt"/>
              </a:rPr>
              <a:t>u</a:t>
            </a:r>
            <a:r>
              <a:rPr lang="en-US" altLang="zh-CN" baseline="-25000" dirty="0">
                <a:latin typeface="+mj-lt"/>
              </a:rPr>
              <a:t>n</a:t>
            </a:r>
            <a:r>
              <a:rPr lang="en-US" altLang="zh-CN" baseline="-25000" dirty="0"/>
              <a:t>1</a:t>
            </a:r>
            <a:r>
              <a:rPr lang="zh-CN" altLang="en-US" dirty="0"/>
              <a:t>、</a:t>
            </a:r>
            <a:r>
              <a:rPr lang="en-US" altLang="zh-CN" i="1" dirty="0">
                <a:latin typeface="+mj-lt"/>
              </a:rPr>
              <a:t>u</a:t>
            </a:r>
            <a:r>
              <a:rPr lang="en-US" altLang="zh-CN" baseline="-25000" dirty="0">
                <a:latin typeface="+mj-lt"/>
              </a:rPr>
              <a:t>n</a:t>
            </a:r>
            <a:r>
              <a:rPr lang="en-US" altLang="zh-CN" baseline="-25000" dirty="0"/>
              <a:t>2</a:t>
            </a:r>
            <a:r>
              <a:rPr lang="zh-CN" altLang="en-US" dirty="0"/>
              <a:t>、</a:t>
            </a:r>
            <a:r>
              <a:rPr lang="en-US" altLang="zh-CN" i="1" dirty="0">
                <a:latin typeface="+mj-lt"/>
              </a:rPr>
              <a:t>u</a:t>
            </a:r>
            <a:r>
              <a:rPr lang="en-US" altLang="zh-CN" baseline="-25000" dirty="0">
                <a:latin typeface="+mj-lt"/>
              </a:rPr>
              <a:t>n</a:t>
            </a:r>
            <a:r>
              <a:rPr lang="en-US" altLang="zh-CN" baseline="-25000" dirty="0"/>
              <a:t>3</a:t>
            </a:r>
            <a:r>
              <a:rPr lang="zh-CN" altLang="en-US" dirty="0"/>
              <a:t>，代入上面的结点</a:t>
            </a:r>
            <a:r>
              <a:rPr lang="en-US" altLang="zh-CN" dirty="0"/>
              <a:t>KCL</a:t>
            </a:r>
            <a:r>
              <a:rPr lang="zh-CN" altLang="en-US" dirty="0"/>
              <a:t>方程：</a:t>
            </a:r>
          </a:p>
        </p:txBody>
      </p:sp>
      <p:sp>
        <p:nvSpPr>
          <p:cNvPr id="20583" name="Oval 103"/>
          <p:cNvSpPr>
            <a:spLocks noChangeArrowheads="1"/>
          </p:cNvSpPr>
          <p:nvPr/>
        </p:nvSpPr>
        <p:spPr bwMode="auto">
          <a:xfrm>
            <a:off x="6574210" y="3716561"/>
            <a:ext cx="288925" cy="2873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>
                <a:cs typeface="Arial" panose="020B0604020202020204" pitchFamily="34" charset="0"/>
              </a:rPr>
              <a:t>0</a:t>
            </a:r>
          </a:p>
        </p:txBody>
      </p:sp>
      <p:sp>
        <p:nvSpPr>
          <p:cNvPr id="20586" name="Text Box 106"/>
          <p:cNvSpPr txBox="1">
            <a:spLocks noChangeArrowheads="1"/>
          </p:cNvSpPr>
          <p:nvPr/>
        </p:nvSpPr>
        <p:spPr bwMode="auto">
          <a:xfrm>
            <a:off x="668710" y="1052736"/>
            <a:ext cx="4105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330033"/>
                </a:solidFill>
              </a:rPr>
              <a:t>以结点电压为变量的电路分析方法。</a:t>
            </a:r>
          </a:p>
        </p:txBody>
      </p:sp>
      <p:graphicFrame>
        <p:nvGraphicFramePr>
          <p:cNvPr id="20587" name="Object 10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9294793"/>
              </p:ext>
            </p:extLst>
          </p:nvPr>
        </p:nvGraphicFramePr>
        <p:xfrm>
          <a:off x="812800" y="4076700"/>
          <a:ext cx="4103688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4" name="Equation" r:id="rId3" imgW="2743200" imgH="1206360" progId="Equation.DSMT4">
                  <p:embed/>
                </p:oleObj>
              </mc:Choice>
              <mc:Fallback>
                <p:oleObj name="Equation" r:id="rId3" imgW="2743200" imgH="120636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4076700"/>
                        <a:ext cx="4103688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9" name="Text Box 109"/>
          <p:cNvSpPr txBox="1">
            <a:spLocks noChangeArrowheads="1"/>
          </p:cNvSpPr>
          <p:nvPr/>
        </p:nvSpPr>
        <p:spPr bwMode="auto">
          <a:xfrm>
            <a:off x="5133901" y="4399944"/>
            <a:ext cx="390259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712788" indent="-712788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</a:rPr>
              <a:t>自导</a:t>
            </a:r>
            <a:r>
              <a:rPr lang="zh-CN" altLang="en-US" sz="2000" dirty="0"/>
              <a:t>：结点所连接所有电导之和，</a:t>
            </a:r>
            <a:r>
              <a:rPr lang="zh-CN" altLang="en-US" sz="2000" dirty="0">
                <a:solidFill>
                  <a:srgbClr val="FF0000"/>
                </a:solidFill>
              </a:rPr>
              <a:t>总为正</a:t>
            </a:r>
            <a:r>
              <a:rPr lang="zh-CN" altLang="en-US" sz="2000" dirty="0"/>
              <a:t>；</a:t>
            </a:r>
          </a:p>
          <a:p>
            <a:pPr marL="712788" indent="-712788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</a:rPr>
              <a:t>互导</a:t>
            </a:r>
            <a:r>
              <a:rPr lang="zh-CN" altLang="en-US" sz="2000" dirty="0"/>
              <a:t>：两个独立结点之间的电导，</a:t>
            </a:r>
            <a:r>
              <a:rPr lang="zh-CN" altLang="en-US" sz="2000" dirty="0">
                <a:solidFill>
                  <a:srgbClr val="FF0000"/>
                </a:solidFill>
              </a:rPr>
              <a:t>总为负</a:t>
            </a:r>
            <a:r>
              <a:rPr lang="zh-CN" altLang="en-US" sz="2000" dirty="0"/>
              <a:t>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 dirty="0"/>
          </a:p>
        </p:txBody>
      </p:sp>
      <p:sp>
        <p:nvSpPr>
          <p:cNvPr id="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§3-6 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结点电压法</a:t>
            </a:r>
            <a:endParaRPr lang="zh-CN" altLang="en-US" sz="3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69" name="Text Box 61"/>
          <p:cNvSpPr txBox="1">
            <a:spLocks noChangeArrowheads="1"/>
          </p:cNvSpPr>
          <p:nvPr/>
        </p:nvSpPr>
        <p:spPr bwMode="auto">
          <a:xfrm>
            <a:off x="826839" y="836712"/>
            <a:ext cx="35290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结点电压方程的一般形式：</a:t>
            </a:r>
          </a:p>
        </p:txBody>
      </p:sp>
      <p:sp>
        <p:nvSpPr>
          <p:cNvPr id="17480" name="Text Box 72"/>
          <p:cNvSpPr txBox="1">
            <a:spLocks noChangeArrowheads="1"/>
          </p:cNvSpPr>
          <p:nvPr/>
        </p:nvSpPr>
        <p:spPr bwMode="auto">
          <a:xfrm>
            <a:off x="826838" y="3717032"/>
            <a:ext cx="8065642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下标</a:t>
            </a:r>
            <a:r>
              <a:rPr lang="en-US" altLang="zh-CN" dirty="0">
                <a:latin typeface="+mj-lt"/>
              </a:rPr>
              <a:t>n</a:t>
            </a:r>
            <a:r>
              <a:rPr lang="zh-CN" altLang="en-US" dirty="0"/>
              <a:t>表示结点（</a:t>
            </a:r>
            <a:r>
              <a:rPr lang="en-US" altLang="zh-CN" dirty="0"/>
              <a:t>node</a:t>
            </a:r>
            <a:r>
              <a:rPr lang="zh-CN" altLang="en-US" dirty="0"/>
              <a:t>）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下标</a:t>
            </a:r>
            <a:r>
              <a:rPr lang="en-US" altLang="zh-CN" i="1" dirty="0">
                <a:latin typeface="+mj-lt"/>
              </a:rPr>
              <a:t>n</a:t>
            </a:r>
            <a:r>
              <a:rPr lang="zh-CN" altLang="en-US" dirty="0">
                <a:latin typeface="+mj-lt"/>
              </a:rPr>
              <a:t>（斜体的）表示第</a:t>
            </a:r>
            <a:r>
              <a:rPr lang="en-US" altLang="zh-CN" dirty="0">
                <a:latin typeface="+mj-lt"/>
              </a:rPr>
              <a:t>n</a:t>
            </a:r>
            <a:r>
              <a:rPr lang="zh-CN" altLang="en-US" dirty="0">
                <a:latin typeface="+mj-lt"/>
              </a:rPr>
              <a:t>个结点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双下标的电导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11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22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33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(</a:t>
            </a:r>
            <a:r>
              <a:rPr lang="en-US" altLang="zh-CN" i="1" baseline="-25000" dirty="0">
                <a:latin typeface="+mj-lt"/>
              </a:rPr>
              <a:t>n</a:t>
            </a:r>
            <a:r>
              <a:rPr lang="en-US" altLang="zh-CN" baseline="-25000" dirty="0">
                <a:latin typeface="+mj-lt"/>
              </a:rPr>
              <a:t>-1) (</a:t>
            </a:r>
            <a:r>
              <a:rPr lang="en-US" altLang="zh-CN" i="1" baseline="-25000" dirty="0">
                <a:latin typeface="+mj-lt"/>
              </a:rPr>
              <a:t>n</a:t>
            </a:r>
            <a:r>
              <a:rPr lang="en-US" altLang="zh-CN" baseline="-25000" dirty="0">
                <a:latin typeface="+mj-lt"/>
              </a:rPr>
              <a:t>-1)</a:t>
            </a:r>
            <a:r>
              <a:rPr lang="zh-CN" altLang="en-US" dirty="0">
                <a:latin typeface="+mj-lt"/>
              </a:rPr>
              <a:t>是各结点的自导，总为正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不同下标的电导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12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13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G</a:t>
            </a:r>
            <a:r>
              <a:rPr lang="en-US" altLang="zh-CN" baseline="-25000" dirty="0">
                <a:latin typeface="+mj-lt"/>
              </a:rPr>
              <a:t>21</a:t>
            </a:r>
            <a:r>
              <a:rPr lang="zh-CN" altLang="en-US" dirty="0">
                <a:latin typeface="+mj-lt"/>
              </a:rPr>
              <a:t>是结点间的互导，总为负</a:t>
            </a:r>
            <a:endParaRPr lang="en-US" altLang="zh-CN" dirty="0">
              <a:latin typeface="+mj-lt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+mj-lt"/>
              </a:rPr>
              <a:t>等式右边</a:t>
            </a: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/>
              <a:t>S</a:t>
            </a:r>
            <a:r>
              <a:rPr lang="en-US" altLang="zh-CN" baseline="-25000" dirty="0">
                <a:latin typeface="+mj-lt"/>
              </a:rPr>
              <a:t>l1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>
                <a:latin typeface="+mj-lt"/>
              </a:rPr>
              <a:t>i</a:t>
            </a:r>
            <a:r>
              <a:rPr lang="en-US" altLang="zh-CN" baseline="-25000" dirty="0">
                <a:latin typeface="+mj-lt"/>
              </a:rPr>
              <a:t>S22</a:t>
            </a:r>
            <a:r>
              <a:rPr lang="zh-CN" altLang="en-US" dirty="0">
                <a:latin typeface="+mj-lt"/>
              </a:rPr>
              <a:t>、</a:t>
            </a:r>
            <a:r>
              <a:rPr lang="en-US" altLang="zh-CN" i="1" dirty="0" err="1">
                <a:latin typeface="+mj-lt"/>
              </a:rPr>
              <a:t>i</a:t>
            </a:r>
            <a:r>
              <a:rPr lang="en-US" altLang="zh-CN" baseline="-25000" dirty="0" err="1">
                <a:latin typeface="+mj-lt"/>
              </a:rPr>
              <a:t>S</a:t>
            </a:r>
            <a:r>
              <a:rPr lang="en-US" altLang="zh-CN" baseline="-25000" dirty="0">
                <a:latin typeface="+mj-lt"/>
              </a:rPr>
              <a:t>(</a:t>
            </a:r>
            <a:r>
              <a:rPr lang="en-US" altLang="zh-CN" i="1" baseline="-25000" dirty="0">
                <a:latin typeface="+mj-lt"/>
              </a:rPr>
              <a:t>n</a:t>
            </a:r>
            <a:r>
              <a:rPr lang="en-US" altLang="zh-CN" baseline="-25000" dirty="0">
                <a:latin typeface="+mj-lt"/>
              </a:rPr>
              <a:t>-1)(</a:t>
            </a:r>
            <a:r>
              <a:rPr lang="en-US" altLang="zh-CN" i="1" baseline="-25000" dirty="0">
                <a:latin typeface="+mj-lt"/>
              </a:rPr>
              <a:t>n</a:t>
            </a:r>
            <a:r>
              <a:rPr lang="en-US" altLang="zh-CN" baseline="-25000" dirty="0">
                <a:latin typeface="+mj-lt"/>
              </a:rPr>
              <a:t>-1)</a:t>
            </a:r>
            <a:r>
              <a:rPr lang="zh-CN" altLang="en-US" dirty="0">
                <a:latin typeface="+mj-lt"/>
              </a:rPr>
              <a:t>是流向结点的电流源的代数和，流入取</a:t>
            </a:r>
            <a:r>
              <a:rPr lang="en-US" altLang="zh-CN" dirty="0">
                <a:latin typeface="+mj-lt"/>
              </a:rPr>
              <a:t>+</a:t>
            </a:r>
            <a:r>
              <a:rPr lang="zh-CN" altLang="en-US" dirty="0">
                <a:latin typeface="+mj-lt"/>
              </a:rPr>
              <a:t>，流出取</a:t>
            </a:r>
            <a:r>
              <a:rPr lang="en-US" altLang="zh-CN" dirty="0">
                <a:latin typeface="+mj-lt"/>
              </a:rPr>
              <a:t>-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18278" y="1268760"/>
                <a:ext cx="7331366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78" y="1268760"/>
                <a:ext cx="7331366" cy="404919"/>
              </a:xfrm>
              <a:prstGeom prst="rect">
                <a:avLst/>
              </a:prstGeom>
              <a:blipFill>
                <a:blip r:embed="rId2"/>
                <a:stretch>
                  <a:fillRect l="-1413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3610999" y="2276872"/>
                <a:ext cx="1489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99" y="2276872"/>
                <a:ext cx="148970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18278" y="1782108"/>
                <a:ext cx="7359835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78" y="1782108"/>
                <a:ext cx="7359835" cy="404919"/>
              </a:xfrm>
              <a:prstGeom prst="rect">
                <a:avLst/>
              </a:prstGeom>
              <a:blipFill>
                <a:blip r:embed="rId4"/>
                <a:stretch>
                  <a:fillRect l="-1407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18278" y="2740603"/>
                <a:ext cx="7786170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−1)1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78" y="2740603"/>
                <a:ext cx="7786170" cy="303673"/>
              </a:xfrm>
              <a:prstGeom prst="rect">
                <a:avLst/>
              </a:prstGeom>
              <a:blipFill>
                <a:blip r:embed="rId5"/>
                <a:stretch>
                  <a:fillRect l="-101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70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8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8077200" cy="518512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备注：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、含无伴电压源支路的电路，应用结点法进行分析时，如果电压源的低电位端就是参考结点时，那么电压源另一端的结点电压就是电压源的值。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、含无伴电压源支路的电路，应用结点法进行分析时，如果电压源的两端都不是参考结点时，增加电压源支路的电流作为附加变量，列入</a:t>
            </a:r>
            <a:r>
              <a:rPr lang="en-US" altLang="zh-CN" sz="2400" dirty="0">
                <a:ea typeface="宋体" panose="02010600030101010101" pitchFamily="2" charset="-122"/>
              </a:rPr>
              <a:t>KCL</a:t>
            </a:r>
            <a:r>
              <a:rPr lang="zh-CN" altLang="en-US" sz="2400" dirty="0">
                <a:ea typeface="宋体" panose="02010600030101010101" pitchFamily="2" charset="-122"/>
              </a:rPr>
              <a:t>方程，同时增加电压源支路两端结点电压与电压源电压的关系方程。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、当电路中含有受控电源时，把它们按独立电源处理。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3800">
                <a:latin typeface="宋体" panose="02010600030101010101" pitchFamily="2" charset="-122"/>
                <a:ea typeface="宋体" panose="02010600030101010101" pitchFamily="2" charset="-122"/>
              </a:rPr>
              <a:t>§3-6 </a:t>
            </a:r>
            <a:r>
              <a:rPr lang="zh-CN" altLang="en-US" sz="3800">
                <a:latin typeface="宋体" panose="02010600030101010101" pitchFamily="2" charset="-122"/>
                <a:ea typeface="宋体" panose="02010600030101010101" pitchFamily="2" charset="-122"/>
              </a:rPr>
              <a:t>结点电压法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22699" r="11178" b="71433"/>
          <a:stretch/>
        </p:blipFill>
        <p:spPr>
          <a:xfrm>
            <a:off x="179512" y="61523"/>
            <a:ext cx="8804629" cy="919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87" t="29239" r="33824" b="42655"/>
          <a:stretch/>
        </p:blipFill>
        <p:spPr>
          <a:xfrm>
            <a:off x="179512" y="907095"/>
            <a:ext cx="3707996" cy="4157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4" t="72353" r="20395" b="8383"/>
          <a:stretch/>
        </p:blipFill>
        <p:spPr>
          <a:xfrm>
            <a:off x="2928895" y="4243308"/>
            <a:ext cx="6107601" cy="24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17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3-6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31" t="4200" r="27676" b="66401"/>
          <a:stretch/>
        </p:blipFill>
        <p:spPr>
          <a:xfrm>
            <a:off x="395535" y="836712"/>
            <a:ext cx="3600400" cy="40324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41889" r="20416" b="21603"/>
          <a:stretch/>
        </p:blipFill>
        <p:spPr>
          <a:xfrm>
            <a:off x="4252968" y="1132164"/>
            <a:ext cx="4891032" cy="51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7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3-7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0" t="36351" r="5652" b="34250"/>
          <a:stretch/>
        </p:blipFill>
        <p:spPr>
          <a:xfrm>
            <a:off x="35958" y="836711"/>
            <a:ext cx="9082471" cy="42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6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</a:p>
        </p:txBody>
      </p:sp>
      <p:grpSp>
        <p:nvGrpSpPr>
          <p:cNvPr id="6207" name="Group 63"/>
          <p:cNvGrpSpPr>
            <a:grpSpLocks/>
          </p:cNvGrpSpPr>
          <p:nvPr/>
        </p:nvGrpSpPr>
        <p:grpSpPr bwMode="auto">
          <a:xfrm>
            <a:off x="697910" y="1557337"/>
            <a:ext cx="3332163" cy="1233488"/>
            <a:chOff x="839" y="1298"/>
            <a:chExt cx="2099" cy="777"/>
          </a:xfrm>
        </p:grpSpPr>
        <p:sp>
          <p:nvSpPr>
            <p:cNvPr id="6191" name="Text Box 47"/>
            <p:cNvSpPr txBox="1">
              <a:spLocks noChangeArrowheads="1"/>
            </p:cNvSpPr>
            <p:nvPr/>
          </p:nvSpPr>
          <p:spPr bwMode="auto">
            <a:xfrm>
              <a:off x="839" y="1298"/>
              <a:ext cx="20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cs typeface="Arial" panose="020B0604020202020204" pitchFamily="34" charset="0"/>
                </a:rPr>
                <a:t>结点</a:t>
              </a:r>
              <a:r>
                <a:rPr lang="en-US" altLang="zh-CN" dirty="0">
                  <a:cs typeface="Arial" panose="020B0604020202020204" pitchFamily="34" charset="0"/>
                </a:rPr>
                <a:t>1</a:t>
              </a:r>
              <a:r>
                <a:rPr lang="zh-CN" altLang="en-US" dirty="0">
                  <a:cs typeface="Arial" panose="020B0604020202020204" pitchFamily="34" charset="0"/>
                </a:rPr>
                <a:t>：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2</a:t>
              </a:r>
              <a:r>
                <a:rPr lang="en-US" altLang="zh-CN" dirty="0">
                  <a:cs typeface="Arial" panose="020B0604020202020204" pitchFamily="34" charset="0"/>
                </a:rPr>
                <a:t> +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3</a:t>
              </a:r>
              <a:r>
                <a:rPr lang="en-US" altLang="zh-CN" dirty="0">
                  <a:cs typeface="Arial" panose="020B0604020202020204" pitchFamily="34" charset="0"/>
                </a:rPr>
                <a:t> -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1</a:t>
              </a:r>
              <a:r>
                <a:rPr lang="en-US" altLang="zh-CN" dirty="0">
                  <a:cs typeface="Arial" panose="020B0604020202020204" pitchFamily="34" charset="0"/>
                </a:rPr>
                <a:t> = 0           (1)</a:t>
              </a:r>
            </a:p>
          </p:txBody>
        </p:sp>
        <p:sp>
          <p:nvSpPr>
            <p:cNvPr id="6192" name="Text Box 48"/>
            <p:cNvSpPr txBox="1">
              <a:spLocks noChangeArrowheads="1"/>
            </p:cNvSpPr>
            <p:nvPr/>
          </p:nvSpPr>
          <p:spPr bwMode="auto">
            <a:xfrm>
              <a:off x="839" y="1570"/>
              <a:ext cx="20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cs typeface="Arial" panose="020B0604020202020204" pitchFamily="34" charset="0"/>
                </a:rPr>
                <a:t>结点</a:t>
              </a:r>
              <a:r>
                <a:rPr lang="en-US" altLang="zh-CN" dirty="0">
                  <a:cs typeface="Arial" panose="020B0604020202020204" pitchFamily="34" charset="0"/>
                </a:rPr>
                <a:t>2</a:t>
              </a:r>
              <a:r>
                <a:rPr lang="zh-CN" altLang="en-US" dirty="0">
                  <a:cs typeface="Arial" panose="020B0604020202020204" pitchFamily="34" charset="0"/>
                </a:rPr>
                <a:t>：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1</a:t>
              </a:r>
              <a:r>
                <a:rPr lang="en-US" altLang="zh-CN" dirty="0">
                  <a:cs typeface="Arial" panose="020B0604020202020204" pitchFamily="34" charset="0"/>
                </a:rPr>
                <a:t> –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4</a:t>
              </a:r>
              <a:r>
                <a:rPr lang="en-US" altLang="zh-CN" dirty="0">
                  <a:cs typeface="Arial" panose="020B0604020202020204" pitchFamily="34" charset="0"/>
                </a:rPr>
                <a:t> –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5</a:t>
              </a:r>
              <a:r>
                <a:rPr lang="en-US" altLang="zh-CN" dirty="0">
                  <a:cs typeface="Arial" panose="020B0604020202020204" pitchFamily="34" charset="0"/>
                </a:rPr>
                <a:t> = 0          (2)</a:t>
              </a:r>
            </a:p>
          </p:txBody>
        </p:sp>
        <p:sp>
          <p:nvSpPr>
            <p:cNvPr id="6205" name="Text Box 61"/>
            <p:cNvSpPr txBox="1">
              <a:spLocks noChangeArrowheads="1"/>
            </p:cNvSpPr>
            <p:nvPr/>
          </p:nvSpPr>
          <p:spPr bwMode="auto">
            <a:xfrm>
              <a:off x="839" y="1842"/>
              <a:ext cx="20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cs typeface="Arial" panose="020B0604020202020204" pitchFamily="34" charset="0"/>
                </a:rPr>
                <a:t>结点</a:t>
              </a:r>
              <a:r>
                <a:rPr lang="en-US" altLang="zh-CN" dirty="0">
                  <a:cs typeface="Arial" panose="020B0604020202020204" pitchFamily="34" charset="0"/>
                </a:rPr>
                <a:t>3</a:t>
              </a:r>
              <a:r>
                <a:rPr lang="zh-CN" altLang="en-US" dirty="0">
                  <a:cs typeface="Arial" panose="020B0604020202020204" pitchFamily="34" charset="0"/>
                </a:rPr>
                <a:t>：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4</a:t>
              </a:r>
              <a:r>
                <a:rPr lang="en-US" altLang="zh-CN" dirty="0">
                  <a:cs typeface="Arial" panose="020B0604020202020204" pitchFamily="34" charset="0"/>
                </a:rPr>
                <a:t> +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5</a:t>
              </a:r>
              <a:r>
                <a:rPr lang="en-US" altLang="zh-CN" dirty="0">
                  <a:cs typeface="Arial" panose="020B0604020202020204" pitchFamily="34" charset="0"/>
                </a:rPr>
                <a:t> –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2</a:t>
              </a:r>
              <a:r>
                <a:rPr lang="en-US" altLang="zh-CN" dirty="0">
                  <a:cs typeface="Arial" panose="020B0604020202020204" pitchFamily="34" charset="0"/>
                </a:rPr>
                <a:t> – </a:t>
              </a: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3</a:t>
              </a:r>
              <a:r>
                <a:rPr lang="en-US" altLang="zh-CN" dirty="0">
                  <a:cs typeface="Arial" panose="020B0604020202020204" pitchFamily="34" charset="0"/>
                </a:rPr>
                <a:t> = 0    (3)</a:t>
              </a:r>
            </a:p>
          </p:txBody>
        </p:sp>
      </p:grpSp>
      <p:sp>
        <p:nvSpPr>
          <p:cNvPr id="6206" name="Text Box 62"/>
          <p:cNvSpPr txBox="1">
            <a:spLocks noChangeArrowheads="1"/>
          </p:cNvSpPr>
          <p:nvPr/>
        </p:nvSpPr>
        <p:spPr bwMode="auto">
          <a:xfrm>
            <a:off x="609600" y="3077971"/>
            <a:ext cx="3457575" cy="22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dirty="0">
                <a:cs typeface="Arial" panose="020B0604020202020204" pitchFamily="34" charset="0"/>
              </a:rPr>
              <a:t>(1) + (2) </a:t>
            </a:r>
            <a:r>
              <a:rPr lang="zh-CN" altLang="en-US" dirty="0">
                <a:cs typeface="Arial" panose="020B0604020202020204" pitchFamily="34" charset="0"/>
              </a:rPr>
              <a:t>可以得到 </a:t>
            </a:r>
            <a:r>
              <a:rPr lang="en-US" altLang="zh-CN" dirty="0">
                <a:cs typeface="Arial" panose="020B0604020202020204" pitchFamily="34" charset="0"/>
              </a:rPr>
              <a:t>(3)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可以看出，上面三个方程不是独立方程组，由其中任意俩个方程可以得出第三个方程，所以独立方程数为</a:t>
            </a:r>
            <a:r>
              <a:rPr lang="en-US" altLang="zh-CN" dirty="0">
                <a:cs typeface="Arial" panose="020B0604020202020204" pitchFamily="34" charset="0"/>
              </a:rPr>
              <a:t>2</a:t>
            </a:r>
            <a:r>
              <a:rPr lang="zh-CN" altLang="en-US" dirty="0">
                <a:cs typeface="Arial" panose="020B0604020202020204" pitchFamily="34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356100" y="1196752"/>
            <a:ext cx="4610050" cy="2793602"/>
            <a:chOff x="4356100" y="3716486"/>
            <a:chExt cx="4610050" cy="2793602"/>
          </a:xfrm>
        </p:grpSpPr>
        <p:sp>
          <p:nvSpPr>
            <p:cNvPr id="199" name="Oval 4"/>
            <p:cNvSpPr>
              <a:spLocks noChangeArrowheads="1"/>
            </p:cNvSpPr>
            <p:nvPr/>
          </p:nvSpPr>
          <p:spPr bwMode="auto">
            <a:xfrm>
              <a:off x="4643438" y="4795986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0" name="Oval 5"/>
            <p:cNvSpPr>
              <a:spLocks noChangeArrowheads="1"/>
            </p:cNvSpPr>
            <p:nvPr/>
          </p:nvSpPr>
          <p:spPr bwMode="auto">
            <a:xfrm>
              <a:off x="6764338" y="4660909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1" name="Oval 6"/>
            <p:cNvSpPr>
              <a:spLocks noChangeArrowheads="1"/>
            </p:cNvSpPr>
            <p:nvPr/>
          </p:nvSpPr>
          <p:spPr bwMode="auto">
            <a:xfrm>
              <a:off x="7019925" y="6237436"/>
              <a:ext cx="217488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2" name="Text Box 7"/>
            <p:cNvSpPr txBox="1">
              <a:spLocks noChangeArrowheads="1"/>
            </p:cNvSpPr>
            <p:nvPr/>
          </p:nvSpPr>
          <p:spPr bwMode="auto">
            <a:xfrm>
              <a:off x="4356100" y="5372249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203" name="Oval 24"/>
            <p:cNvSpPr>
              <a:spLocks noChangeArrowheads="1"/>
            </p:cNvSpPr>
            <p:nvPr/>
          </p:nvSpPr>
          <p:spPr bwMode="auto">
            <a:xfrm>
              <a:off x="4894263" y="4905524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4" name="Oval 25"/>
            <p:cNvSpPr>
              <a:spLocks noChangeArrowheads="1"/>
            </p:cNvSpPr>
            <p:nvPr/>
          </p:nvSpPr>
          <p:spPr bwMode="auto">
            <a:xfrm>
              <a:off x="6981825" y="4905524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" name="Oval 26"/>
            <p:cNvSpPr>
              <a:spLocks noChangeArrowheads="1"/>
            </p:cNvSpPr>
            <p:nvPr/>
          </p:nvSpPr>
          <p:spPr bwMode="auto">
            <a:xfrm>
              <a:off x="6985000" y="6056461"/>
              <a:ext cx="73025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6" name="Oval 27"/>
            <p:cNvSpPr>
              <a:spLocks noChangeArrowheads="1"/>
            </p:cNvSpPr>
            <p:nvPr/>
          </p:nvSpPr>
          <p:spPr bwMode="auto">
            <a:xfrm>
              <a:off x="4821238" y="5480199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7" name="Oval 30"/>
            <p:cNvSpPr>
              <a:spLocks noChangeArrowheads="1"/>
            </p:cNvSpPr>
            <p:nvPr/>
          </p:nvSpPr>
          <p:spPr bwMode="auto">
            <a:xfrm>
              <a:off x="5292725" y="4113361"/>
              <a:ext cx="215900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9" name="Text Box 39"/>
            <p:cNvSpPr txBox="1">
              <a:spLocks noChangeArrowheads="1"/>
            </p:cNvSpPr>
            <p:nvPr/>
          </p:nvSpPr>
          <p:spPr bwMode="auto">
            <a:xfrm>
              <a:off x="4932363" y="5156349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210" name="Text Box 40"/>
            <p:cNvSpPr txBox="1">
              <a:spLocks noChangeArrowheads="1"/>
            </p:cNvSpPr>
            <p:nvPr/>
          </p:nvSpPr>
          <p:spPr bwMode="auto">
            <a:xfrm>
              <a:off x="5003800" y="5588149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11" name="Text Box 41"/>
            <p:cNvSpPr txBox="1">
              <a:spLocks noChangeArrowheads="1"/>
            </p:cNvSpPr>
            <p:nvPr/>
          </p:nvSpPr>
          <p:spPr bwMode="auto">
            <a:xfrm>
              <a:off x="4932363" y="3788494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212" name="Text Box 42"/>
            <p:cNvSpPr txBox="1">
              <a:spLocks noChangeArrowheads="1"/>
            </p:cNvSpPr>
            <p:nvPr/>
          </p:nvSpPr>
          <p:spPr bwMode="auto">
            <a:xfrm>
              <a:off x="5435600" y="3788494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13" name="Text Box 44"/>
            <p:cNvSpPr txBox="1">
              <a:spLocks noChangeArrowheads="1"/>
            </p:cNvSpPr>
            <p:nvPr/>
          </p:nvSpPr>
          <p:spPr bwMode="auto">
            <a:xfrm>
              <a:off x="8388300" y="5229200"/>
              <a:ext cx="577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s3</a:t>
              </a:r>
            </a:p>
          </p:txBody>
        </p:sp>
        <p:sp>
          <p:nvSpPr>
            <p:cNvPr id="214" name="Text Box 45"/>
            <p:cNvSpPr txBox="1">
              <a:spLocks noChangeArrowheads="1"/>
            </p:cNvSpPr>
            <p:nvPr/>
          </p:nvSpPr>
          <p:spPr bwMode="auto">
            <a:xfrm>
              <a:off x="5148263" y="3716486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215" name="Line 46"/>
            <p:cNvSpPr>
              <a:spLocks noChangeShapeType="1"/>
            </p:cNvSpPr>
            <p:nvPr/>
          </p:nvSpPr>
          <p:spPr bwMode="auto">
            <a:xfrm flipH="1">
              <a:off x="4932040" y="5084911"/>
              <a:ext cx="0" cy="222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6" name="Line 47"/>
            <p:cNvSpPr>
              <a:spLocks noChangeShapeType="1"/>
            </p:cNvSpPr>
            <p:nvPr/>
          </p:nvSpPr>
          <p:spPr bwMode="auto">
            <a:xfrm>
              <a:off x="5148262" y="4954314"/>
              <a:ext cx="3591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7" name="Line 48"/>
            <p:cNvSpPr>
              <a:spLocks noChangeShapeType="1"/>
            </p:cNvSpPr>
            <p:nvPr/>
          </p:nvSpPr>
          <p:spPr bwMode="auto">
            <a:xfrm flipH="1" flipV="1">
              <a:off x="4932363" y="4437211"/>
              <a:ext cx="0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8" name="Line 49"/>
            <p:cNvSpPr>
              <a:spLocks noChangeShapeType="1"/>
            </p:cNvSpPr>
            <p:nvPr/>
          </p:nvSpPr>
          <p:spPr bwMode="auto">
            <a:xfrm flipH="1">
              <a:off x="7019925" y="5085184"/>
              <a:ext cx="0" cy="141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9" name="Text Box 51"/>
            <p:cNvSpPr txBox="1">
              <a:spLocks noChangeArrowheads="1"/>
            </p:cNvSpPr>
            <p:nvPr/>
          </p:nvSpPr>
          <p:spPr bwMode="auto">
            <a:xfrm>
              <a:off x="6084888" y="3787924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20" name="Text Box 52"/>
            <p:cNvSpPr txBox="1">
              <a:spLocks noChangeArrowheads="1"/>
            </p:cNvSpPr>
            <p:nvPr/>
          </p:nvSpPr>
          <p:spPr bwMode="auto">
            <a:xfrm>
              <a:off x="5580063" y="5084911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1" name="Text Box 53"/>
            <p:cNvSpPr txBox="1">
              <a:spLocks noChangeArrowheads="1"/>
            </p:cNvSpPr>
            <p:nvPr/>
          </p:nvSpPr>
          <p:spPr bwMode="auto">
            <a:xfrm>
              <a:off x="7164388" y="5445274"/>
              <a:ext cx="431801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22" name="Text Box 54"/>
            <p:cNvSpPr txBox="1">
              <a:spLocks noChangeArrowheads="1"/>
            </p:cNvSpPr>
            <p:nvPr/>
          </p:nvSpPr>
          <p:spPr bwMode="auto">
            <a:xfrm>
              <a:off x="4572000" y="5084911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3" name="Text Box 55"/>
            <p:cNvSpPr txBox="1">
              <a:spLocks noChangeArrowheads="1"/>
            </p:cNvSpPr>
            <p:nvPr/>
          </p:nvSpPr>
          <p:spPr bwMode="auto">
            <a:xfrm>
              <a:off x="4932363" y="4437211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24" name="Text Box 56"/>
            <p:cNvSpPr txBox="1">
              <a:spLocks noChangeArrowheads="1"/>
            </p:cNvSpPr>
            <p:nvPr/>
          </p:nvSpPr>
          <p:spPr bwMode="auto">
            <a:xfrm>
              <a:off x="6659563" y="4940449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25" name="Text Box 57"/>
            <p:cNvSpPr txBox="1">
              <a:spLocks noChangeArrowheads="1"/>
            </p:cNvSpPr>
            <p:nvPr/>
          </p:nvSpPr>
          <p:spPr bwMode="auto">
            <a:xfrm>
              <a:off x="5219700" y="5005957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228" name="直接连接符 227"/>
            <p:cNvCxnSpPr/>
            <p:nvPr/>
          </p:nvCxnSpPr>
          <p:spPr bwMode="auto">
            <a:xfrm>
              <a:off x="4919663" y="4221311"/>
              <a:ext cx="210026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9" name="直接连接符 228"/>
            <p:cNvCxnSpPr/>
            <p:nvPr/>
          </p:nvCxnSpPr>
          <p:spPr bwMode="auto">
            <a:xfrm>
              <a:off x="4932363" y="4221311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0" name="直接连接符 229"/>
            <p:cNvCxnSpPr/>
            <p:nvPr/>
          </p:nvCxnSpPr>
          <p:spPr bwMode="auto">
            <a:xfrm>
              <a:off x="4932363" y="6092974"/>
              <a:ext cx="33845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2" name="直接连接符 231"/>
            <p:cNvCxnSpPr/>
            <p:nvPr/>
          </p:nvCxnSpPr>
          <p:spPr bwMode="auto">
            <a:xfrm>
              <a:off x="7020272" y="4221311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3" name="Rectangle 28"/>
            <p:cNvSpPr>
              <a:spLocks noChangeArrowheads="1"/>
            </p:cNvSpPr>
            <p:nvPr/>
          </p:nvSpPr>
          <p:spPr bwMode="auto">
            <a:xfrm>
              <a:off x="5724525" y="6021536"/>
              <a:ext cx="431800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4" name="Oval 36"/>
            <p:cNvSpPr>
              <a:spLocks noChangeArrowheads="1"/>
            </p:cNvSpPr>
            <p:nvPr/>
          </p:nvSpPr>
          <p:spPr bwMode="auto">
            <a:xfrm>
              <a:off x="8172400" y="5302225"/>
              <a:ext cx="287337" cy="2873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6" name="Rectangle 34"/>
            <p:cNvSpPr>
              <a:spLocks noChangeArrowheads="1"/>
            </p:cNvSpPr>
            <p:nvPr/>
          </p:nvSpPr>
          <p:spPr bwMode="auto">
            <a:xfrm>
              <a:off x="6948488" y="5445274"/>
              <a:ext cx="144462" cy="431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7" name="Rectangle 31"/>
            <p:cNvSpPr>
              <a:spLocks noChangeArrowheads="1"/>
            </p:cNvSpPr>
            <p:nvPr/>
          </p:nvSpPr>
          <p:spPr bwMode="auto">
            <a:xfrm>
              <a:off x="6156325" y="4148286"/>
              <a:ext cx="431800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38" name="直接连接符 237"/>
            <p:cNvCxnSpPr/>
            <p:nvPr/>
          </p:nvCxnSpPr>
          <p:spPr bwMode="auto">
            <a:xfrm>
              <a:off x="4919663" y="4956042"/>
              <a:ext cx="33972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9" name="Rectangle 32"/>
            <p:cNvSpPr>
              <a:spLocks noChangeArrowheads="1"/>
            </p:cNvSpPr>
            <p:nvPr/>
          </p:nvSpPr>
          <p:spPr bwMode="auto">
            <a:xfrm>
              <a:off x="5651500" y="4869011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0" name="Rectangle 32"/>
            <p:cNvSpPr>
              <a:spLocks noChangeArrowheads="1"/>
            </p:cNvSpPr>
            <p:nvPr/>
          </p:nvSpPr>
          <p:spPr bwMode="auto">
            <a:xfrm>
              <a:off x="7431086" y="4869011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3" name="Text Box 53"/>
            <p:cNvSpPr txBox="1">
              <a:spLocks noChangeArrowheads="1"/>
            </p:cNvSpPr>
            <p:nvPr/>
          </p:nvSpPr>
          <p:spPr bwMode="auto">
            <a:xfrm>
              <a:off x="7461312" y="5078562"/>
              <a:ext cx="4318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227" name="直接连接符 226"/>
            <p:cNvCxnSpPr/>
            <p:nvPr/>
          </p:nvCxnSpPr>
          <p:spPr bwMode="auto">
            <a:xfrm flipV="1">
              <a:off x="8316862" y="4954314"/>
              <a:ext cx="0" cy="113866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5" name="Text Box 39"/>
            <p:cNvSpPr txBox="1">
              <a:spLocks noChangeArrowheads="1"/>
            </p:cNvSpPr>
            <p:nvPr/>
          </p:nvSpPr>
          <p:spPr bwMode="auto">
            <a:xfrm>
              <a:off x="8359660" y="4981428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246" name="Text Box 40"/>
            <p:cNvSpPr txBox="1">
              <a:spLocks noChangeArrowheads="1"/>
            </p:cNvSpPr>
            <p:nvPr/>
          </p:nvSpPr>
          <p:spPr bwMode="auto">
            <a:xfrm>
              <a:off x="8428636" y="5523061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47" name="Text Box 52"/>
            <p:cNvSpPr txBox="1">
              <a:spLocks noChangeArrowheads="1"/>
            </p:cNvSpPr>
            <p:nvPr/>
          </p:nvSpPr>
          <p:spPr bwMode="auto">
            <a:xfrm>
              <a:off x="5643498" y="6143375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48" name="Line 47"/>
            <p:cNvSpPr>
              <a:spLocks noChangeShapeType="1"/>
            </p:cNvSpPr>
            <p:nvPr/>
          </p:nvSpPr>
          <p:spPr bwMode="auto">
            <a:xfrm>
              <a:off x="7164387" y="4954315"/>
              <a:ext cx="17526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1" name="Text Box 56"/>
            <p:cNvSpPr txBox="1">
              <a:spLocks noChangeArrowheads="1"/>
            </p:cNvSpPr>
            <p:nvPr/>
          </p:nvSpPr>
          <p:spPr bwMode="auto">
            <a:xfrm>
              <a:off x="7036120" y="4512391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3-8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1"/>
          <a:stretch/>
        </p:blipFill>
        <p:spPr>
          <a:xfrm>
            <a:off x="87220" y="0"/>
            <a:ext cx="7221084" cy="685990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 bwMode="auto">
          <a:xfrm>
            <a:off x="5652120" y="1124744"/>
            <a:ext cx="1224136" cy="64807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弧形 6"/>
          <p:cNvSpPr/>
          <p:nvPr/>
        </p:nvSpPr>
        <p:spPr bwMode="auto">
          <a:xfrm>
            <a:off x="1017475" y="2934196"/>
            <a:ext cx="1512168" cy="2799060"/>
          </a:xfrm>
          <a:prstGeom prst="arc">
            <a:avLst>
              <a:gd name="adj1" fmla="val 5354158"/>
              <a:gd name="adj2" fmla="val 15998814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弧形 11"/>
          <p:cNvSpPr/>
          <p:nvPr/>
        </p:nvSpPr>
        <p:spPr bwMode="auto">
          <a:xfrm flipH="1">
            <a:off x="4084996" y="3884812"/>
            <a:ext cx="1999171" cy="2799060"/>
          </a:xfrm>
          <a:prstGeom prst="arc">
            <a:avLst>
              <a:gd name="adj1" fmla="val 5354158"/>
              <a:gd name="adj2" fmla="val 15986132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12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3-8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1476375" y="2133600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09" t="8531" b="59482"/>
          <a:stretch/>
        </p:blipFill>
        <p:spPr>
          <a:xfrm>
            <a:off x="6012160" y="836712"/>
            <a:ext cx="2808312" cy="223224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980728"/>
            <a:ext cx="5330552" cy="534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8000"/>
              <a:buFont typeface="Wingdings" panose="05000000000000000000" pitchFamily="2" charset="2"/>
              <a:buChar char="n"/>
              <a:defRPr sz="28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68000"/>
              <a:buFont typeface="Wingdings" panose="05000000000000000000" pitchFamily="2" charset="2"/>
              <a:buChar char="n"/>
              <a:defRPr sz="26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anose="05000000000000000000" pitchFamily="2" charset="2"/>
              <a:buChar char="n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方法二（结点电压法）：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2066392"/>
                <a:ext cx="4970512" cy="7145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结点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2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066392"/>
                <a:ext cx="4970512" cy="714536"/>
              </a:xfrm>
              <a:prstGeom prst="rect">
                <a:avLst/>
              </a:prstGeom>
              <a:blipFill>
                <a:blip r:embed="rId4"/>
                <a:stretch>
                  <a:fillRect l="-18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 bwMode="auto">
          <a:xfrm flipH="1">
            <a:off x="8028384" y="1952836"/>
            <a:ext cx="216024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/>
        </p:nvSpPr>
        <p:spPr>
          <a:xfrm>
            <a:off x="8028384" y="190754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FF0000"/>
                </a:solidFill>
                <a:latin typeface="+mj-lt"/>
              </a:rPr>
              <a:t>i</a:t>
            </a:r>
            <a:endParaRPr lang="zh-CN" altLang="en-US" i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2825247"/>
                <a:ext cx="4466456" cy="7145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结点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3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</m:oMath>
                </a14:m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825247"/>
                <a:ext cx="4466456" cy="714536"/>
              </a:xfrm>
              <a:prstGeom prst="rect">
                <a:avLst/>
              </a:prstGeom>
              <a:blipFill>
                <a:blip r:embed="rId5"/>
                <a:stretch>
                  <a:fillRect l="-20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3749392"/>
                <a:ext cx="2450232" cy="7145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000" dirty="0">
                    <a:ea typeface="宋体" panose="02010600030101010101" pitchFamily="2" charset="-122"/>
                  </a:rPr>
                  <a:t>附加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𝑈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749392"/>
                <a:ext cx="2450232" cy="714536"/>
              </a:xfrm>
              <a:prstGeom prst="rect">
                <a:avLst/>
              </a:prstGeom>
              <a:blipFill>
                <a:blip r:embed="rId6"/>
                <a:stretch>
                  <a:fillRect l="-2488" t="-598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5018720"/>
                <a:ext cx="8282880" cy="7145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将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(3)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和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(4)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带入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(2)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5018720"/>
                <a:ext cx="8282880" cy="714536"/>
              </a:xfrm>
              <a:prstGeom prst="rect">
                <a:avLst/>
              </a:prstGeom>
              <a:blipFill>
                <a:blip r:embed="rId7"/>
                <a:stretch>
                  <a:fillRect l="-1104" t="-68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436096" y="151501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436096" y="223396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436096" y="290080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36096" y="362341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4243382"/>
                <a:ext cx="7778824" cy="7145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000" dirty="0">
                    <a:ea typeface="宋体" panose="02010600030101010101" pitchFamily="2" charset="-122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n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000" dirty="0">
                    <a:ea typeface="宋体" panose="02010600030101010101" pitchFamily="2" charset="-122"/>
                  </a:rPr>
                  <a:t>  （结点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2</a:t>
                </a:r>
                <a:r>
                  <a:rPr lang="zh-CN" altLang="en-US" sz="2000" dirty="0">
                    <a:ea typeface="宋体" panose="02010600030101010101" pitchFamily="2" charset="-122"/>
                  </a:rPr>
                  <a:t>、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3</a:t>
                </a:r>
                <a:r>
                  <a:rPr lang="zh-CN" altLang="en-US" sz="2000" dirty="0">
                    <a:ea typeface="宋体" panose="02010600030101010101" pitchFamily="2" charset="-122"/>
                  </a:rPr>
                  <a:t>之间的电压关系）</a:t>
                </a:r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4243382"/>
                <a:ext cx="7778824" cy="714536"/>
              </a:xfrm>
              <a:prstGeom prst="rect">
                <a:avLst/>
              </a:prstGeom>
              <a:blipFill>
                <a:blip r:embed="rId8"/>
                <a:stretch>
                  <a:fillRect t="-1709" r="-5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8295824" y="42792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5650328"/>
                <a:ext cx="8282880" cy="7145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由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(5)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，得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m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m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5650328"/>
                <a:ext cx="8282880" cy="714536"/>
              </a:xfrm>
              <a:prstGeom prst="rect">
                <a:avLst/>
              </a:prstGeom>
              <a:blipFill>
                <a:blip r:embed="rId9"/>
                <a:stretch>
                  <a:fillRect l="-1104" t="-68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"/>
              <p:cNvSpPr txBox="1">
                <a:spLocks noChangeArrowheads="1"/>
              </p:cNvSpPr>
              <p:nvPr/>
            </p:nvSpPr>
            <p:spPr bwMode="auto">
              <a:xfrm>
                <a:off x="609600" y="1504950"/>
                <a:ext cx="4610472" cy="6257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78000"/>
                  <a:buFont typeface="Wingdings" panose="05000000000000000000" pitchFamily="2" charset="2"/>
                  <a:buChar char="n"/>
                  <a:defRPr sz="28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SzPct val="68000"/>
                  <a:buFont typeface="Wingdings" panose="05000000000000000000" pitchFamily="2" charset="2"/>
                  <a:buChar char="n"/>
                  <a:defRPr sz="26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50000"/>
                  <a:buFont typeface="Wingdings" panose="05000000000000000000" pitchFamily="2" charset="2"/>
                  <a:buChar char="n"/>
                  <a:defRPr sz="23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CC99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0000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ea typeface="宋体" panose="02010600030101010101" pitchFamily="2" charset="-122"/>
                  </a:rPr>
                  <a:t>结点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ea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>
                  <a:buNone/>
                </a:pPr>
                <a:endParaRPr lang="zh-CN" altLang="en-US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504950"/>
                <a:ext cx="4610472" cy="625778"/>
              </a:xfrm>
              <a:prstGeom prst="rect">
                <a:avLst/>
              </a:prstGeom>
              <a:blipFill>
                <a:blip r:embed="rId10"/>
                <a:stretch>
                  <a:fillRect l="-1984" t="-1068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71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3" grpId="0"/>
      <p:bldP spid="14" grpId="0"/>
      <p:bldP spid="15" grpId="0"/>
      <p:bldP spid="7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8077200" cy="518512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P76</a:t>
            </a:r>
          </a:p>
          <a:p>
            <a:pPr marL="1079500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3-5</a:t>
            </a:r>
          </a:p>
          <a:p>
            <a:pPr marL="1079500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3-7</a:t>
            </a:r>
          </a:p>
          <a:p>
            <a:pPr marL="1079500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3-8</a:t>
            </a:r>
          </a:p>
          <a:p>
            <a:pPr marL="1079500"/>
            <a:endParaRPr lang="en-US" altLang="zh-CN" sz="2400" dirty="0">
              <a:ea typeface="宋体" panose="02010600030101010101" pitchFamily="2" charset="-122"/>
            </a:endParaRPr>
          </a:p>
          <a:p>
            <a:pPr marL="1079500"/>
            <a:r>
              <a:rPr lang="en-US" altLang="zh-CN" sz="2400" dirty="0">
                <a:ea typeface="宋体" panose="02010600030101010101" pitchFamily="2" charset="-122"/>
              </a:rPr>
              <a:t>3-12</a:t>
            </a:r>
          </a:p>
          <a:p>
            <a:pPr marL="1079500"/>
            <a:r>
              <a:rPr lang="en-US" altLang="zh-CN" sz="2400" dirty="0">
                <a:ea typeface="宋体" panose="02010600030101010101" pitchFamily="2" charset="-122"/>
              </a:rPr>
              <a:t>3-14</a:t>
            </a:r>
          </a:p>
          <a:p>
            <a:pPr marL="1079500"/>
            <a:r>
              <a:rPr lang="en-US" altLang="zh-CN" sz="2400" dirty="0">
                <a:ea typeface="宋体" panose="02010600030101010101" pitchFamily="2" charset="-122"/>
              </a:rPr>
              <a:t>3-18</a:t>
            </a:r>
          </a:p>
          <a:p>
            <a:pPr marL="1079500"/>
            <a:r>
              <a:rPr lang="en-US" altLang="zh-CN" sz="2400" dirty="0">
                <a:ea typeface="宋体" panose="02010600030101010101" pitchFamily="2" charset="-122"/>
              </a:rPr>
              <a:t>3-23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3800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</a:p>
        </p:txBody>
      </p:sp>
    </p:spTree>
    <p:extLst>
      <p:ext uri="{BB962C8B-B14F-4D97-AF65-F5344CB8AC3E}">
        <p14:creationId xmlns:p14="http://schemas.microsoft.com/office/powerpoint/2010/main" val="278599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9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</a:p>
        </p:txBody>
      </p:sp>
      <p:sp>
        <p:nvSpPr>
          <p:cNvPr id="7197" name="Text Box 29"/>
          <p:cNvSpPr txBox="1">
            <a:spLocks noChangeArrowheads="1"/>
          </p:cNvSpPr>
          <p:nvPr/>
        </p:nvSpPr>
        <p:spPr bwMode="auto">
          <a:xfrm>
            <a:off x="4787826" y="3159795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211" name="Text Box 43"/>
          <p:cNvSpPr txBox="1">
            <a:spLocks noChangeArrowheads="1"/>
          </p:cNvSpPr>
          <p:nvPr/>
        </p:nvSpPr>
        <p:spPr bwMode="auto">
          <a:xfrm>
            <a:off x="6443589" y="2512095"/>
            <a:ext cx="43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zh-CN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7227" name="Oval 59"/>
          <p:cNvSpPr>
            <a:spLocks noChangeArrowheads="1"/>
          </p:cNvSpPr>
          <p:nvPr/>
        </p:nvSpPr>
        <p:spPr bwMode="auto">
          <a:xfrm>
            <a:off x="5435526" y="2080295"/>
            <a:ext cx="504825" cy="215900"/>
          </a:xfrm>
          <a:prstGeom prst="ellipse">
            <a:avLst/>
          </a:prstGeom>
          <a:noFill/>
          <a:ln w="12700" cap="rnd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28" name="Oval 60"/>
          <p:cNvSpPr>
            <a:spLocks noChangeArrowheads="1"/>
          </p:cNvSpPr>
          <p:nvPr/>
        </p:nvSpPr>
        <p:spPr bwMode="auto">
          <a:xfrm>
            <a:off x="5435526" y="2943895"/>
            <a:ext cx="576263" cy="433387"/>
          </a:xfrm>
          <a:prstGeom prst="ellipse">
            <a:avLst/>
          </a:prstGeom>
          <a:noFill/>
          <a:ln w="12700" cap="rnd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29" name="Oval 61"/>
          <p:cNvSpPr>
            <a:spLocks noChangeArrowheads="1"/>
          </p:cNvSpPr>
          <p:nvPr/>
        </p:nvSpPr>
        <p:spPr bwMode="auto">
          <a:xfrm>
            <a:off x="7235751" y="2943895"/>
            <a:ext cx="576263" cy="433387"/>
          </a:xfrm>
          <a:prstGeom prst="ellipse">
            <a:avLst/>
          </a:prstGeom>
          <a:noFill/>
          <a:ln w="9525" cap="rnd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30" name="Oval 62"/>
          <p:cNvSpPr>
            <a:spLocks noChangeArrowheads="1"/>
          </p:cNvSpPr>
          <p:nvPr/>
        </p:nvSpPr>
        <p:spPr bwMode="auto">
          <a:xfrm>
            <a:off x="5148189" y="1935832"/>
            <a:ext cx="1079500" cy="1511300"/>
          </a:xfrm>
          <a:prstGeom prst="ellipse">
            <a:avLst/>
          </a:prstGeom>
          <a:noFill/>
          <a:ln w="12700" cap="rnd">
            <a:solidFill>
              <a:srgbClr val="FF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31" name="Oval 63"/>
          <p:cNvSpPr>
            <a:spLocks noChangeArrowheads="1"/>
          </p:cNvSpPr>
          <p:nvPr/>
        </p:nvSpPr>
        <p:spPr bwMode="auto">
          <a:xfrm>
            <a:off x="5076751" y="2727995"/>
            <a:ext cx="2808288" cy="865187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32" name="Text Box 64"/>
          <p:cNvSpPr txBox="1">
            <a:spLocks noChangeArrowheads="1"/>
          </p:cNvSpPr>
          <p:nvPr/>
        </p:nvSpPr>
        <p:spPr bwMode="auto">
          <a:xfrm>
            <a:off x="5724451" y="1359570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233" name="Text Box 65"/>
          <p:cNvSpPr txBox="1">
            <a:spLocks noChangeArrowheads="1"/>
          </p:cNvSpPr>
          <p:nvPr/>
        </p:nvSpPr>
        <p:spPr bwMode="auto">
          <a:xfrm>
            <a:off x="6372151" y="1359570"/>
            <a:ext cx="288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234" name="Text Box 66"/>
          <p:cNvSpPr txBox="1">
            <a:spLocks noChangeArrowheads="1"/>
          </p:cNvSpPr>
          <p:nvPr/>
        </p:nvSpPr>
        <p:spPr bwMode="auto">
          <a:xfrm>
            <a:off x="5868914" y="3304257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235" name="Text Box 67"/>
          <p:cNvSpPr txBox="1">
            <a:spLocks noChangeArrowheads="1"/>
          </p:cNvSpPr>
          <p:nvPr/>
        </p:nvSpPr>
        <p:spPr bwMode="auto">
          <a:xfrm>
            <a:off x="6372151" y="2872457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7092876" y="2151732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5219626" y="2151732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+</a:t>
            </a:r>
          </a:p>
        </p:txBody>
      </p: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868914" y="2151732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5292651" y="3304257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240" name="Text Box 72"/>
          <p:cNvSpPr txBox="1">
            <a:spLocks noChangeArrowheads="1"/>
          </p:cNvSpPr>
          <p:nvPr/>
        </p:nvSpPr>
        <p:spPr bwMode="auto">
          <a:xfrm>
            <a:off x="6443589" y="3304257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241" name="Text Box 73"/>
          <p:cNvSpPr txBox="1">
            <a:spLocks noChangeArrowheads="1"/>
          </p:cNvSpPr>
          <p:nvPr/>
        </p:nvSpPr>
        <p:spPr bwMode="auto">
          <a:xfrm>
            <a:off x="7596114" y="2151732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cs typeface="Arial" panose="020B0604020202020204" pitchFamily="34" charset="0"/>
              </a:rPr>
              <a:t>-</a:t>
            </a:r>
          </a:p>
        </p:txBody>
      </p:sp>
      <p:sp>
        <p:nvSpPr>
          <p:cNvPr id="7242" name="Text Box 74"/>
          <p:cNvSpPr txBox="1">
            <a:spLocks noChangeArrowheads="1"/>
          </p:cNvSpPr>
          <p:nvPr/>
        </p:nvSpPr>
        <p:spPr bwMode="auto">
          <a:xfrm>
            <a:off x="5868914" y="1359570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7243" name="Text Box 75"/>
          <p:cNvSpPr txBox="1">
            <a:spLocks noChangeArrowheads="1"/>
          </p:cNvSpPr>
          <p:nvPr/>
        </p:nvSpPr>
        <p:spPr bwMode="auto">
          <a:xfrm>
            <a:off x="7235751" y="2080295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7244" name="Text Box 76"/>
          <p:cNvSpPr txBox="1">
            <a:spLocks noChangeArrowheads="1"/>
          </p:cNvSpPr>
          <p:nvPr/>
        </p:nvSpPr>
        <p:spPr bwMode="auto">
          <a:xfrm>
            <a:off x="5364089" y="3304257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7245" name="Text Box 77"/>
          <p:cNvSpPr txBox="1">
            <a:spLocks noChangeArrowheads="1"/>
          </p:cNvSpPr>
          <p:nvPr/>
        </p:nvSpPr>
        <p:spPr bwMode="auto">
          <a:xfrm>
            <a:off x="6300714" y="3088357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7246" name="Text Box 78"/>
          <p:cNvSpPr txBox="1">
            <a:spLocks noChangeArrowheads="1"/>
          </p:cNvSpPr>
          <p:nvPr/>
        </p:nvSpPr>
        <p:spPr bwMode="auto">
          <a:xfrm>
            <a:off x="5364089" y="2152630"/>
            <a:ext cx="577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altLang="zh-CN" sz="1600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7247" name="Text Box 79"/>
          <p:cNvSpPr txBox="1">
            <a:spLocks noChangeArrowheads="1"/>
          </p:cNvSpPr>
          <p:nvPr/>
        </p:nvSpPr>
        <p:spPr bwMode="auto">
          <a:xfrm>
            <a:off x="755576" y="1648495"/>
            <a:ext cx="2808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 dirty="0">
                <a:cs typeface="Arial" panose="020B0604020202020204" pitchFamily="34" charset="0"/>
              </a:rPr>
              <a:t>回路</a:t>
            </a:r>
            <a:r>
              <a:rPr lang="pl-PL" altLang="zh-CN" dirty="0">
                <a:cs typeface="Arial" panose="020B0604020202020204" pitchFamily="34" charset="0"/>
              </a:rPr>
              <a:t>1</a:t>
            </a:r>
            <a:r>
              <a:rPr lang="zh-CN" altLang="pl-PL" dirty="0">
                <a:cs typeface="Arial" panose="020B0604020202020204" pitchFamily="34" charset="0"/>
              </a:rPr>
              <a:t>： </a:t>
            </a:r>
            <a:r>
              <a:rPr lang="pl-PL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 dirty="0">
                <a:cs typeface="Arial" panose="020B0604020202020204" pitchFamily="34" charset="0"/>
              </a:rPr>
              <a:t>s2</a:t>
            </a:r>
            <a:r>
              <a:rPr lang="pl-PL" altLang="zh-CN" dirty="0">
                <a:cs typeface="Arial" panose="020B0604020202020204" pitchFamily="34" charset="0"/>
              </a:rPr>
              <a:t> + </a:t>
            </a:r>
            <a:r>
              <a:rPr lang="pl-PL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 dirty="0">
                <a:cs typeface="Arial" panose="020B0604020202020204" pitchFamily="34" charset="0"/>
              </a:rPr>
              <a:t>2</a:t>
            </a:r>
            <a:r>
              <a:rPr lang="pl-PL" altLang="zh-CN" dirty="0">
                <a:cs typeface="Arial" panose="020B0604020202020204" pitchFamily="34" charset="0"/>
              </a:rPr>
              <a:t> – </a:t>
            </a:r>
            <a:r>
              <a:rPr lang="pl-PL" altLang="zh-CN" i="1" dirty="0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 dirty="0">
                <a:cs typeface="Arial" panose="020B0604020202020204" pitchFamily="34" charset="0"/>
              </a:rPr>
              <a:t>3 </a:t>
            </a:r>
            <a:r>
              <a:rPr lang="pl-PL" altLang="zh-CN" dirty="0">
                <a:cs typeface="Arial" panose="020B0604020202020204" pitchFamily="34" charset="0"/>
              </a:rPr>
              <a:t>= 0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7248" name="Text Box 80"/>
          <p:cNvSpPr txBox="1">
            <a:spLocks noChangeArrowheads="1"/>
          </p:cNvSpPr>
          <p:nvPr/>
        </p:nvSpPr>
        <p:spPr bwMode="auto">
          <a:xfrm>
            <a:off x="755576" y="2224757"/>
            <a:ext cx="316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>
                <a:cs typeface="Arial" panose="020B0604020202020204" pitchFamily="34" charset="0"/>
              </a:rPr>
              <a:t>回路</a:t>
            </a:r>
            <a:r>
              <a:rPr lang="pl-PL" altLang="zh-CN">
                <a:cs typeface="Arial" panose="020B0604020202020204" pitchFamily="34" charset="0"/>
              </a:rPr>
              <a:t>2</a:t>
            </a:r>
            <a:r>
              <a:rPr lang="zh-CN" altLang="pl-PL">
                <a:cs typeface="Arial" panose="020B0604020202020204" pitchFamily="34" charset="0"/>
              </a:rPr>
              <a:t>：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3</a:t>
            </a:r>
            <a:r>
              <a:rPr lang="pl-PL" altLang="zh-CN">
                <a:cs typeface="Arial" panose="020B0604020202020204" pitchFamily="34" charset="0"/>
              </a:rPr>
              <a:t> +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4 </a:t>
            </a:r>
            <a:r>
              <a:rPr lang="en-US" altLang="zh-CN">
                <a:cs typeface="Arial" panose="020B0604020202020204" pitchFamily="34" charset="0"/>
              </a:rPr>
              <a:t>+</a:t>
            </a:r>
            <a:r>
              <a:rPr lang="pl-PL" altLang="zh-CN">
                <a:cs typeface="Arial" panose="020B0604020202020204" pitchFamily="34" charset="0"/>
              </a:rPr>
              <a:t>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1 </a:t>
            </a:r>
            <a:r>
              <a:rPr lang="pl-PL" altLang="zh-CN">
                <a:cs typeface="Arial" panose="020B0604020202020204" pitchFamily="34" charset="0"/>
              </a:rPr>
              <a:t>–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s1</a:t>
            </a:r>
            <a:r>
              <a:rPr lang="pl-PL" altLang="zh-CN">
                <a:cs typeface="Arial" panose="020B0604020202020204" pitchFamily="34" charset="0"/>
              </a:rPr>
              <a:t> = 0</a:t>
            </a:r>
            <a:endParaRPr lang="en-US" altLang="zh-CN">
              <a:cs typeface="Arial" panose="020B0604020202020204" pitchFamily="34" charset="0"/>
            </a:endParaRPr>
          </a:p>
        </p:txBody>
      </p:sp>
      <p:sp>
        <p:nvSpPr>
          <p:cNvPr id="7249" name="Text Box 81"/>
          <p:cNvSpPr txBox="1">
            <a:spLocks noChangeArrowheads="1"/>
          </p:cNvSpPr>
          <p:nvPr/>
        </p:nvSpPr>
        <p:spPr bwMode="auto">
          <a:xfrm>
            <a:off x="755576" y="2801020"/>
            <a:ext cx="3025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>
                <a:cs typeface="Arial" panose="020B0604020202020204" pitchFamily="34" charset="0"/>
              </a:rPr>
              <a:t>回路</a:t>
            </a:r>
            <a:r>
              <a:rPr lang="pl-PL" altLang="zh-CN">
                <a:cs typeface="Arial" panose="020B0604020202020204" pitchFamily="34" charset="0"/>
              </a:rPr>
              <a:t>3</a:t>
            </a:r>
            <a:r>
              <a:rPr lang="zh-CN" altLang="pl-PL">
                <a:cs typeface="Arial" panose="020B0604020202020204" pitchFamily="34" charset="0"/>
              </a:rPr>
              <a:t>：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5</a:t>
            </a:r>
            <a:r>
              <a:rPr lang="pl-PL" altLang="zh-CN">
                <a:cs typeface="Arial" panose="020B0604020202020204" pitchFamily="34" charset="0"/>
              </a:rPr>
              <a:t> +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s3</a:t>
            </a:r>
            <a:r>
              <a:rPr lang="pl-PL" altLang="zh-CN">
                <a:cs typeface="Arial" panose="020B0604020202020204" pitchFamily="34" charset="0"/>
              </a:rPr>
              <a:t> –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4</a:t>
            </a:r>
            <a:r>
              <a:rPr lang="pl-PL" altLang="zh-CN">
                <a:cs typeface="Arial" panose="020B0604020202020204" pitchFamily="34" charset="0"/>
              </a:rPr>
              <a:t> = 0</a:t>
            </a:r>
            <a:endParaRPr lang="en-US" altLang="zh-CN">
              <a:cs typeface="Arial" panose="020B0604020202020204" pitchFamily="34" charset="0"/>
            </a:endParaRPr>
          </a:p>
        </p:txBody>
      </p:sp>
      <p:sp>
        <p:nvSpPr>
          <p:cNvPr id="7250" name="Line 82"/>
          <p:cNvSpPr>
            <a:spLocks noChangeShapeType="1"/>
          </p:cNvSpPr>
          <p:nvPr/>
        </p:nvSpPr>
        <p:spPr bwMode="auto">
          <a:xfrm flipV="1">
            <a:off x="5579989" y="2067595"/>
            <a:ext cx="58737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2" name="Line 84"/>
          <p:cNvSpPr>
            <a:spLocks noChangeShapeType="1"/>
          </p:cNvSpPr>
          <p:nvPr/>
        </p:nvSpPr>
        <p:spPr bwMode="auto">
          <a:xfrm flipV="1">
            <a:off x="5651426" y="2931195"/>
            <a:ext cx="603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3" name="Line 85"/>
          <p:cNvSpPr>
            <a:spLocks noChangeShapeType="1"/>
          </p:cNvSpPr>
          <p:nvPr/>
        </p:nvSpPr>
        <p:spPr bwMode="auto">
          <a:xfrm flipV="1">
            <a:off x="7451651" y="2931195"/>
            <a:ext cx="131763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4" name="Line 86"/>
          <p:cNvSpPr>
            <a:spLocks noChangeShapeType="1"/>
          </p:cNvSpPr>
          <p:nvPr/>
        </p:nvSpPr>
        <p:spPr bwMode="auto">
          <a:xfrm flipV="1">
            <a:off x="6443589" y="2715295"/>
            <a:ext cx="60325" cy="1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5" name="Text Box 87"/>
          <p:cNvSpPr txBox="1">
            <a:spLocks noChangeArrowheads="1"/>
          </p:cNvSpPr>
          <p:nvPr/>
        </p:nvSpPr>
        <p:spPr bwMode="auto">
          <a:xfrm>
            <a:off x="755576" y="3377282"/>
            <a:ext cx="4033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>
                <a:cs typeface="Arial" panose="020B0604020202020204" pitchFamily="34" charset="0"/>
              </a:rPr>
              <a:t>回路</a:t>
            </a:r>
            <a:r>
              <a:rPr lang="pl-PL" altLang="zh-CN">
                <a:cs typeface="Arial" panose="020B0604020202020204" pitchFamily="34" charset="0"/>
              </a:rPr>
              <a:t>4</a:t>
            </a:r>
            <a:r>
              <a:rPr lang="zh-CN" altLang="pl-PL">
                <a:cs typeface="Arial" panose="020B0604020202020204" pitchFamily="34" charset="0"/>
              </a:rPr>
              <a:t>：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s2</a:t>
            </a:r>
            <a:r>
              <a:rPr lang="pl-PL" altLang="zh-CN">
                <a:cs typeface="Arial" panose="020B0604020202020204" pitchFamily="34" charset="0"/>
              </a:rPr>
              <a:t> +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2</a:t>
            </a:r>
            <a:r>
              <a:rPr lang="pl-PL" altLang="zh-CN">
                <a:cs typeface="Arial" panose="020B0604020202020204" pitchFamily="34" charset="0"/>
              </a:rPr>
              <a:t> +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4</a:t>
            </a:r>
            <a:r>
              <a:rPr lang="pl-PL" altLang="zh-CN">
                <a:cs typeface="Arial" panose="020B0604020202020204" pitchFamily="34" charset="0"/>
              </a:rPr>
              <a:t> </a:t>
            </a:r>
            <a:r>
              <a:rPr lang="en-US" altLang="zh-CN">
                <a:cs typeface="Arial" panose="020B0604020202020204" pitchFamily="34" charset="0"/>
              </a:rPr>
              <a:t>+</a:t>
            </a:r>
            <a:r>
              <a:rPr lang="pl-PL" altLang="zh-CN">
                <a:cs typeface="Arial" panose="020B0604020202020204" pitchFamily="34" charset="0"/>
              </a:rPr>
              <a:t>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1</a:t>
            </a:r>
            <a:r>
              <a:rPr lang="pl-PL" altLang="zh-CN">
                <a:cs typeface="Arial" panose="020B0604020202020204" pitchFamily="34" charset="0"/>
              </a:rPr>
              <a:t> –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s1</a:t>
            </a:r>
            <a:r>
              <a:rPr lang="pl-PL" altLang="zh-CN">
                <a:cs typeface="Arial" panose="020B0604020202020204" pitchFamily="34" charset="0"/>
              </a:rPr>
              <a:t> = 0</a:t>
            </a:r>
            <a:endParaRPr lang="en-US" altLang="zh-CN">
              <a:cs typeface="Arial" panose="020B0604020202020204" pitchFamily="34" charset="0"/>
            </a:endParaRPr>
          </a:p>
        </p:txBody>
      </p:sp>
      <p:sp>
        <p:nvSpPr>
          <p:cNvPr id="7256" name="Text Box 88"/>
          <p:cNvSpPr txBox="1">
            <a:spLocks noChangeArrowheads="1"/>
          </p:cNvSpPr>
          <p:nvPr/>
        </p:nvSpPr>
        <p:spPr bwMode="auto">
          <a:xfrm>
            <a:off x="755576" y="3951957"/>
            <a:ext cx="4033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pl-PL">
                <a:cs typeface="Arial" panose="020B0604020202020204" pitchFamily="34" charset="0"/>
              </a:rPr>
              <a:t>回路</a:t>
            </a:r>
            <a:r>
              <a:rPr lang="pl-PL" altLang="zh-CN">
                <a:cs typeface="Arial" panose="020B0604020202020204" pitchFamily="34" charset="0"/>
              </a:rPr>
              <a:t>5</a:t>
            </a:r>
            <a:r>
              <a:rPr lang="zh-CN" altLang="pl-PL">
                <a:cs typeface="Arial" panose="020B0604020202020204" pitchFamily="34" charset="0"/>
              </a:rPr>
              <a:t>：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3</a:t>
            </a:r>
            <a:r>
              <a:rPr lang="pl-PL" altLang="zh-CN">
                <a:cs typeface="Arial" panose="020B0604020202020204" pitchFamily="34" charset="0"/>
              </a:rPr>
              <a:t> +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5</a:t>
            </a:r>
            <a:r>
              <a:rPr lang="pl-PL" altLang="zh-CN">
                <a:cs typeface="Arial" panose="020B0604020202020204" pitchFamily="34" charset="0"/>
              </a:rPr>
              <a:t> +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s3</a:t>
            </a:r>
            <a:r>
              <a:rPr lang="pl-PL" altLang="zh-CN">
                <a:cs typeface="Arial" panose="020B0604020202020204" pitchFamily="34" charset="0"/>
              </a:rPr>
              <a:t> </a:t>
            </a:r>
            <a:r>
              <a:rPr lang="en-US" altLang="zh-CN">
                <a:cs typeface="Arial" panose="020B0604020202020204" pitchFamily="34" charset="0"/>
              </a:rPr>
              <a:t>+</a:t>
            </a:r>
            <a:r>
              <a:rPr lang="pl-PL" altLang="zh-CN">
                <a:cs typeface="Arial" panose="020B0604020202020204" pitchFamily="34" charset="0"/>
              </a:rPr>
              <a:t>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1</a:t>
            </a:r>
            <a:r>
              <a:rPr lang="pl-PL" altLang="zh-CN">
                <a:cs typeface="Arial" panose="020B0604020202020204" pitchFamily="34" charset="0"/>
              </a:rPr>
              <a:t> – </a:t>
            </a:r>
            <a:r>
              <a:rPr lang="pl-PL" altLang="zh-CN" i="1">
                <a:latin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pl-PL" altLang="zh-CN" baseline="-25000">
                <a:cs typeface="Arial" panose="020B0604020202020204" pitchFamily="34" charset="0"/>
              </a:rPr>
              <a:t>s1</a:t>
            </a:r>
            <a:r>
              <a:rPr lang="pl-PL" altLang="zh-CN">
                <a:cs typeface="Arial" panose="020B0604020202020204" pitchFamily="34" charset="0"/>
              </a:rPr>
              <a:t> = 0</a:t>
            </a:r>
            <a:endParaRPr lang="en-US" altLang="zh-CN">
              <a:cs typeface="Arial" panose="020B0604020202020204" pitchFamily="34" charset="0"/>
            </a:endParaRPr>
          </a:p>
        </p:txBody>
      </p:sp>
      <p:sp>
        <p:nvSpPr>
          <p:cNvPr id="7257" name="Text Box 89"/>
          <p:cNvSpPr txBox="1">
            <a:spLocks noChangeArrowheads="1"/>
          </p:cNvSpPr>
          <p:nvPr/>
        </p:nvSpPr>
        <p:spPr bwMode="auto">
          <a:xfrm>
            <a:off x="1260401" y="4672682"/>
            <a:ext cx="3095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>
              <a:cs typeface="Arial" panose="020B0604020202020204" pitchFamily="34" charset="0"/>
            </a:endParaRPr>
          </a:p>
        </p:txBody>
      </p:sp>
      <p:sp>
        <p:nvSpPr>
          <p:cNvPr id="7258" name="Text Box 90"/>
          <p:cNvSpPr txBox="1">
            <a:spLocks noChangeArrowheads="1"/>
          </p:cNvSpPr>
          <p:nvPr/>
        </p:nvSpPr>
        <p:spPr bwMode="auto">
          <a:xfrm>
            <a:off x="755576" y="5590981"/>
            <a:ext cx="72728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可以看出，上面五个方程不是独立方程组，其中回路</a:t>
            </a:r>
            <a:r>
              <a:rPr lang="en-US" altLang="zh-CN" dirty="0">
                <a:cs typeface="Arial" panose="020B0604020202020204" pitchFamily="34" charset="0"/>
              </a:rPr>
              <a:t>1</a:t>
            </a:r>
            <a:r>
              <a:rPr lang="zh-CN" altLang="en-US" dirty="0">
                <a:cs typeface="Arial" panose="020B0604020202020204" pitchFamily="34" charset="0"/>
              </a:rPr>
              <a:t>，</a:t>
            </a:r>
            <a:r>
              <a:rPr lang="en-US" altLang="zh-CN" dirty="0">
                <a:cs typeface="Arial" panose="020B0604020202020204" pitchFamily="34" charset="0"/>
              </a:rPr>
              <a:t>2</a:t>
            </a:r>
            <a:r>
              <a:rPr lang="zh-CN" altLang="en-US" dirty="0">
                <a:cs typeface="Arial" panose="020B0604020202020204" pitchFamily="34" charset="0"/>
              </a:rPr>
              <a:t>，</a:t>
            </a:r>
            <a:r>
              <a:rPr lang="en-US" altLang="zh-CN" dirty="0">
                <a:cs typeface="Arial" panose="020B0604020202020204" pitchFamily="34" charset="0"/>
              </a:rPr>
              <a:t>3</a:t>
            </a:r>
            <a:r>
              <a:rPr lang="zh-CN" altLang="en-US" dirty="0">
                <a:cs typeface="Arial" panose="020B0604020202020204" pitchFamily="34" charset="0"/>
              </a:rPr>
              <a:t>的电压方程是独立的，所以独立方程数为</a:t>
            </a:r>
            <a:r>
              <a:rPr lang="en-US" altLang="zh-CN" dirty="0">
                <a:cs typeface="Arial" panose="020B0604020202020204" pitchFamily="34" charset="0"/>
              </a:rPr>
              <a:t>3</a:t>
            </a:r>
            <a:r>
              <a:rPr lang="zh-CN" altLang="en-US" dirty="0">
                <a:cs typeface="Arial" panose="020B0604020202020204" pitchFamily="34" charset="0"/>
              </a:rPr>
              <a:t>。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4140126" y="1270274"/>
            <a:ext cx="4610050" cy="2793602"/>
            <a:chOff x="4356100" y="3716486"/>
            <a:chExt cx="4610050" cy="2793602"/>
          </a:xfrm>
        </p:grpSpPr>
        <p:sp>
          <p:nvSpPr>
            <p:cNvPr id="93" name="Oval 4"/>
            <p:cNvSpPr>
              <a:spLocks noChangeArrowheads="1"/>
            </p:cNvSpPr>
            <p:nvPr/>
          </p:nvSpPr>
          <p:spPr bwMode="auto">
            <a:xfrm>
              <a:off x="4643438" y="4795986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4" name="Oval 5"/>
            <p:cNvSpPr>
              <a:spLocks noChangeArrowheads="1"/>
            </p:cNvSpPr>
            <p:nvPr/>
          </p:nvSpPr>
          <p:spPr bwMode="auto">
            <a:xfrm>
              <a:off x="6764338" y="4660909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5" name="Oval 6"/>
            <p:cNvSpPr>
              <a:spLocks noChangeArrowheads="1"/>
            </p:cNvSpPr>
            <p:nvPr/>
          </p:nvSpPr>
          <p:spPr bwMode="auto">
            <a:xfrm>
              <a:off x="7019925" y="6237436"/>
              <a:ext cx="217488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>
              <a:off x="4356100" y="5372249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s1</a:t>
              </a:r>
            </a:p>
          </p:txBody>
        </p:sp>
        <p:sp>
          <p:nvSpPr>
            <p:cNvPr id="97" name="Oval 24"/>
            <p:cNvSpPr>
              <a:spLocks noChangeArrowheads="1"/>
            </p:cNvSpPr>
            <p:nvPr/>
          </p:nvSpPr>
          <p:spPr bwMode="auto">
            <a:xfrm>
              <a:off x="4894263" y="4905524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Oval 25"/>
            <p:cNvSpPr>
              <a:spLocks noChangeArrowheads="1"/>
            </p:cNvSpPr>
            <p:nvPr/>
          </p:nvSpPr>
          <p:spPr bwMode="auto">
            <a:xfrm>
              <a:off x="6981825" y="4905524"/>
              <a:ext cx="73025" cy="714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Oval 26"/>
            <p:cNvSpPr>
              <a:spLocks noChangeArrowheads="1"/>
            </p:cNvSpPr>
            <p:nvPr/>
          </p:nvSpPr>
          <p:spPr bwMode="auto">
            <a:xfrm>
              <a:off x="6985000" y="6056461"/>
              <a:ext cx="73025" cy="714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0" name="Oval 27"/>
            <p:cNvSpPr>
              <a:spLocks noChangeArrowheads="1"/>
            </p:cNvSpPr>
            <p:nvPr/>
          </p:nvSpPr>
          <p:spPr bwMode="auto">
            <a:xfrm>
              <a:off x="4821238" y="5480199"/>
              <a:ext cx="21748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1" name="Oval 30"/>
            <p:cNvSpPr>
              <a:spLocks noChangeArrowheads="1"/>
            </p:cNvSpPr>
            <p:nvPr/>
          </p:nvSpPr>
          <p:spPr bwMode="auto">
            <a:xfrm>
              <a:off x="5292725" y="4113361"/>
              <a:ext cx="215900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2" name="Text Box 39"/>
            <p:cNvSpPr txBox="1">
              <a:spLocks noChangeArrowheads="1"/>
            </p:cNvSpPr>
            <p:nvPr/>
          </p:nvSpPr>
          <p:spPr bwMode="auto">
            <a:xfrm>
              <a:off x="4932363" y="5156349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03" name="Text Box 40"/>
            <p:cNvSpPr txBox="1">
              <a:spLocks noChangeArrowheads="1"/>
            </p:cNvSpPr>
            <p:nvPr/>
          </p:nvSpPr>
          <p:spPr bwMode="auto">
            <a:xfrm>
              <a:off x="5003800" y="5588149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4" name="Text Box 41"/>
            <p:cNvSpPr txBox="1">
              <a:spLocks noChangeArrowheads="1"/>
            </p:cNvSpPr>
            <p:nvPr/>
          </p:nvSpPr>
          <p:spPr bwMode="auto">
            <a:xfrm>
              <a:off x="4932363" y="3788494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05" name="Text Box 42"/>
            <p:cNvSpPr txBox="1">
              <a:spLocks noChangeArrowheads="1"/>
            </p:cNvSpPr>
            <p:nvPr/>
          </p:nvSpPr>
          <p:spPr bwMode="auto">
            <a:xfrm>
              <a:off x="5435600" y="3788494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06" name="Text Box 44"/>
            <p:cNvSpPr txBox="1">
              <a:spLocks noChangeArrowheads="1"/>
            </p:cNvSpPr>
            <p:nvPr/>
          </p:nvSpPr>
          <p:spPr bwMode="auto">
            <a:xfrm>
              <a:off x="8388300" y="5229200"/>
              <a:ext cx="577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s3</a:t>
              </a:r>
            </a:p>
          </p:txBody>
        </p:sp>
        <p:sp>
          <p:nvSpPr>
            <p:cNvPr id="107" name="Text Box 45"/>
            <p:cNvSpPr txBox="1">
              <a:spLocks noChangeArrowheads="1"/>
            </p:cNvSpPr>
            <p:nvPr/>
          </p:nvSpPr>
          <p:spPr bwMode="auto">
            <a:xfrm>
              <a:off x="5148263" y="3716486"/>
              <a:ext cx="577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u</a:t>
              </a:r>
              <a:r>
                <a:rPr lang="en-US" altLang="zh-CN" sz="1600" baseline="-25000" dirty="0"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108" name="Line 46"/>
            <p:cNvSpPr>
              <a:spLocks noChangeShapeType="1"/>
            </p:cNvSpPr>
            <p:nvPr/>
          </p:nvSpPr>
          <p:spPr bwMode="auto">
            <a:xfrm flipH="1">
              <a:off x="4932040" y="5084911"/>
              <a:ext cx="0" cy="222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9" name="Line 47"/>
            <p:cNvSpPr>
              <a:spLocks noChangeShapeType="1"/>
            </p:cNvSpPr>
            <p:nvPr/>
          </p:nvSpPr>
          <p:spPr bwMode="auto">
            <a:xfrm>
              <a:off x="5148262" y="4954314"/>
              <a:ext cx="35912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0" name="Line 48"/>
            <p:cNvSpPr>
              <a:spLocks noChangeShapeType="1"/>
            </p:cNvSpPr>
            <p:nvPr/>
          </p:nvSpPr>
          <p:spPr bwMode="auto">
            <a:xfrm flipH="1" flipV="1">
              <a:off x="4932363" y="4437211"/>
              <a:ext cx="0" cy="43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Line 49"/>
            <p:cNvSpPr>
              <a:spLocks noChangeShapeType="1"/>
            </p:cNvSpPr>
            <p:nvPr/>
          </p:nvSpPr>
          <p:spPr bwMode="auto">
            <a:xfrm flipH="1">
              <a:off x="7019925" y="5085184"/>
              <a:ext cx="0" cy="141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Text Box 51"/>
            <p:cNvSpPr txBox="1">
              <a:spLocks noChangeArrowheads="1"/>
            </p:cNvSpPr>
            <p:nvPr/>
          </p:nvSpPr>
          <p:spPr bwMode="auto">
            <a:xfrm>
              <a:off x="6129590" y="4245347"/>
              <a:ext cx="647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3" name="Text Box 52"/>
            <p:cNvSpPr txBox="1">
              <a:spLocks noChangeArrowheads="1"/>
            </p:cNvSpPr>
            <p:nvPr/>
          </p:nvSpPr>
          <p:spPr bwMode="auto">
            <a:xfrm>
              <a:off x="5580063" y="5084911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4" name="Text Box 53"/>
            <p:cNvSpPr txBox="1">
              <a:spLocks noChangeArrowheads="1"/>
            </p:cNvSpPr>
            <p:nvPr/>
          </p:nvSpPr>
          <p:spPr bwMode="auto">
            <a:xfrm>
              <a:off x="7164388" y="5445274"/>
              <a:ext cx="431801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5" name="Text Box 54"/>
            <p:cNvSpPr txBox="1">
              <a:spLocks noChangeArrowheads="1"/>
            </p:cNvSpPr>
            <p:nvPr/>
          </p:nvSpPr>
          <p:spPr bwMode="auto">
            <a:xfrm>
              <a:off x="4572000" y="5084911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6" name="Text Box 55"/>
            <p:cNvSpPr txBox="1">
              <a:spLocks noChangeArrowheads="1"/>
            </p:cNvSpPr>
            <p:nvPr/>
          </p:nvSpPr>
          <p:spPr bwMode="auto">
            <a:xfrm>
              <a:off x="4932363" y="4437211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7" name="Text Box 56"/>
            <p:cNvSpPr txBox="1">
              <a:spLocks noChangeArrowheads="1"/>
            </p:cNvSpPr>
            <p:nvPr/>
          </p:nvSpPr>
          <p:spPr bwMode="auto">
            <a:xfrm>
              <a:off x="6659563" y="4940449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8" name="Text Box 57"/>
            <p:cNvSpPr txBox="1">
              <a:spLocks noChangeArrowheads="1"/>
            </p:cNvSpPr>
            <p:nvPr/>
          </p:nvSpPr>
          <p:spPr bwMode="auto">
            <a:xfrm>
              <a:off x="5219700" y="5005957"/>
              <a:ext cx="431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19" name="直接连接符 118"/>
            <p:cNvCxnSpPr/>
            <p:nvPr/>
          </p:nvCxnSpPr>
          <p:spPr bwMode="auto">
            <a:xfrm>
              <a:off x="4919663" y="4221311"/>
              <a:ext cx="210026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直接连接符 119"/>
            <p:cNvCxnSpPr/>
            <p:nvPr/>
          </p:nvCxnSpPr>
          <p:spPr bwMode="auto">
            <a:xfrm>
              <a:off x="4932363" y="4221311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直接连接符 120"/>
            <p:cNvCxnSpPr/>
            <p:nvPr/>
          </p:nvCxnSpPr>
          <p:spPr bwMode="auto">
            <a:xfrm>
              <a:off x="4932363" y="6092974"/>
              <a:ext cx="33845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直接连接符 121"/>
            <p:cNvCxnSpPr/>
            <p:nvPr/>
          </p:nvCxnSpPr>
          <p:spPr bwMode="auto">
            <a:xfrm>
              <a:off x="7020272" y="4221311"/>
              <a:ext cx="0" cy="18716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" name="Rectangle 28"/>
            <p:cNvSpPr>
              <a:spLocks noChangeArrowheads="1"/>
            </p:cNvSpPr>
            <p:nvPr/>
          </p:nvSpPr>
          <p:spPr bwMode="auto">
            <a:xfrm>
              <a:off x="5724525" y="6021536"/>
              <a:ext cx="431800" cy="1428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Oval 36"/>
            <p:cNvSpPr>
              <a:spLocks noChangeArrowheads="1"/>
            </p:cNvSpPr>
            <p:nvPr/>
          </p:nvSpPr>
          <p:spPr bwMode="auto">
            <a:xfrm>
              <a:off x="8172400" y="5302225"/>
              <a:ext cx="287337" cy="2873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Rectangle 34"/>
            <p:cNvSpPr>
              <a:spLocks noChangeArrowheads="1"/>
            </p:cNvSpPr>
            <p:nvPr/>
          </p:nvSpPr>
          <p:spPr bwMode="auto">
            <a:xfrm>
              <a:off x="6948488" y="5445274"/>
              <a:ext cx="144462" cy="431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6" name="Rectangle 31"/>
            <p:cNvSpPr>
              <a:spLocks noChangeArrowheads="1"/>
            </p:cNvSpPr>
            <p:nvPr/>
          </p:nvSpPr>
          <p:spPr bwMode="auto">
            <a:xfrm>
              <a:off x="6156325" y="4148286"/>
              <a:ext cx="431800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7" name="直接连接符 126"/>
            <p:cNvCxnSpPr/>
            <p:nvPr/>
          </p:nvCxnSpPr>
          <p:spPr bwMode="auto">
            <a:xfrm>
              <a:off x="4919663" y="4956042"/>
              <a:ext cx="339725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Rectangle 32"/>
            <p:cNvSpPr>
              <a:spLocks noChangeArrowheads="1"/>
            </p:cNvSpPr>
            <p:nvPr/>
          </p:nvSpPr>
          <p:spPr bwMode="auto">
            <a:xfrm>
              <a:off x="5651500" y="4869011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9" name="Rectangle 32"/>
            <p:cNvSpPr>
              <a:spLocks noChangeArrowheads="1"/>
            </p:cNvSpPr>
            <p:nvPr/>
          </p:nvSpPr>
          <p:spPr bwMode="auto">
            <a:xfrm>
              <a:off x="7431086" y="4869011"/>
              <a:ext cx="504825" cy="1444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0" name="Text Box 53"/>
            <p:cNvSpPr txBox="1">
              <a:spLocks noChangeArrowheads="1"/>
            </p:cNvSpPr>
            <p:nvPr/>
          </p:nvSpPr>
          <p:spPr bwMode="auto">
            <a:xfrm>
              <a:off x="7582224" y="5005379"/>
              <a:ext cx="4318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131" name="直接连接符 130"/>
            <p:cNvCxnSpPr/>
            <p:nvPr/>
          </p:nvCxnSpPr>
          <p:spPr bwMode="auto">
            <a:xfrm flipV="1">
              <a:off x="8316862" y="4954314"/>
              <a:ext cx="0" cy="113866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2" name="Text Box 39"/>
            <p:cNvSpPr txBox="1">
              <a:spLocks noChangeArrowheads="1"/>
            </p:cNvSpPr>
            <p:nvPr/>
          </p:nvSpPr>
          <p:spPr bwMode="auto">
            <a:xfrm>
              <a:off x="8359660" y="4981428"/>
              <a:ext cx="2873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33" name="Text Box 40"/>
            <p:cNvSpPr txBox="1">
              <a:spLocks noChangeArrowheads="1"/>
            </p:cNvSpPr>
            <p:nvPr/>
          </p:nvSpPr>
          <p:spPr bwMode="auto">
            <a:xfrm>
              <a:off x="8428636" y="5523061"/>
              <a:ext cx="2889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34" name="Text Box 52"/>
            <p:cNvSpPr txBox="1">
              <a:spLocks noChangeArrowheads="1"/>
            </p:cNvSpPr>
            <p:nvPr/>
          </p:nvSpPr>
          <p:spPr bwMode="auto">
            <a:xfrm>
              <a:off x="5643498" y="6143375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+mj-lt"/>
                  <a:cs typeface="Arial" panose="020B0604020202020204" pitchFamily="34" charset="0"/>
                </a:rPr>
                <a:t>R</a:t>
              </a:r>
              <a:r>
                <a:rPr lang="en-US" altLang="zh-CN" baseline="-25000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Line 47"/>
            <p:cNvSpPr>
              <a:spLocks noChangeShapeType="1"/>
            </p:cNvSpPr>
            <p:nvPr/>
          </p:nvSpPr>
          <p:spPr bwMode="auto">
            <a:xfrm>
              <a:off x="7164387" y="4954315"/>
              <a:ext cx="17526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6" name="Text Box 56"/>
            <p:cNvSpPr txBox="1">
              <a:spLocks noChangeArrowheads="1"/>
            </p:cNvSpPr>
            <p:nvPr/>
          </p:nvSpPr>
          <p:spPr bwMode="auto">
            <a:xfrm>
              <a:off x="7036120" y="4512391"/>
              <a:ext cx="431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cs typeface="Arial" panose="020B0604020202020204" pitchFamily="34" charset="0"/>
                </a:rPr>
                <a:t>i</a:t>
              </a:r>
              <a:r>
                <a:rPr lang="en-US" altLang="zh-CN" baseline="-25000" dirty="0"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83" name="Text Box 90"/>
          <p:cNvSpPr txBox="1">
            <a:spLocks noChangeArrowheads="1"/>
          </p:cNvSpPr>
          <p:nvPr/>
        </p:nvSpPr>
        <p:spPr bwMode="auto">
          <a:xfrm>
            <a:off x="755576" y="4599612"/>
            <a:ext cx="464373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回路</a:t>
            </a:r>
            <a:r>
              <a:rPr lang="en-US" altLang="zh-CN" dirty="0">
                <a:cs typeface="Arial" panose="020B0604020202020204" pitchFamily="34" charset="0"/>
              </a:rPr>
              <a:t>1 + </a:t>
            </a:r>
            <a:r>
              <a:rPr lang="zh-CN" altLang="en-US" dirty="0">
                <a:cs typeface="Arial" panose="020B0604020202020204" pitchFamily="34" charset="0"/>
              </a:rPr>
              <a:t>回路</a:t>
            </a:r>
            <a:r>
              <a:rPr lang="en-US" altLang="zh-CN" dirty="0">
                <a:cs typeface="Arial" panose="020B0604020202020204" pitchFamily="34" charset="0"/>
              </a:rPr>
              <a:t>2 = </a:t>
            </a:r>
            <a:r>
              <a:rPr lang="zh-CN" altLang="en-US" dirty="0">
                <a:cs typeface="Arial" panose="020B0604020202020204" pitchFamily="34" charset="0"/>
              </a:rPr>
              <a:t>回路</a:t>
            </a:r>
            <a:r>
              <a:rPr lang="en-US" altLang="zh-CN" dirty="0">
                <a:cs typeface="Arial" panose="020B0604020202020204" pitchFamily="34" charset="0"/>
              </a:rPr>
              <a:t>4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cs typeface="Arial" panose="020B0604020202020204" pitchFamily="34" charset="0"/>
              </a:rPr>
              <a:t>回路</a:t>
            </a:r>
            <a:r>
              <a:rPr lang="en-US" altLang="zh-CN" dirty="0">
                <a:cs typeface="Arial" panose="020B0604020202020204" pitchFamily="34" charset="0"/>
              </a:rPr>
              <a:t>2 + </a:t>
            </a:r>
            <a:r>
              <a:rPr lang="zh-CN" altLang="en-US" dirty="0">
                <a:cs typeface="Arial" panose="020B0604020202020204" pitchFamily="34" charset="0"/>
              </a:rPr>
              <a:t>回路</a:t>
            </a:r>
            <a:r>
              <a:rPr lang="en-US" altLang="zh-CN" dirty="0">
                <a:cs typeface="Arial" panose="020B0604020202020204" pitchFamily="34" charset="0"/>
              </a:rPr>
              <a:t>3 = </a:t>
            </a:r>
            <a:r>
              <a:rPr lang="zh-CN" altLang="en-US" dirty="0">
                <a:cs typeface="Arial" panose="020B0604020202020204" pitchFamily="34" charset="0"/>
              </a:rPr>
              <a:t>回路</a:t>
            </a:r>
            <a:r>
              <a:rPr lang="en-US" altLang="zh-CN" dirty="0">
                <a:cs typeface="Arial" panose="020B0604020202020204" pitchFamily="34" charset="0"/>
              </a:rPr>
              <a:t>5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7" grpId="0"/>
      <p:bldP spid="7248" grpId="0"/>
      <p:bldP spid="7249" grpId="0"/>
      <p:bldP spid="7255" grpId="0"/>
      <p:bldP spid="7256" grpId="0"/>
      <p:bldP spid="7258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7850188" cy="56883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具有</a:t>
            </a:r>
            <a:r>
              <a:rPr lang="en-US" altLang="zh-CN" sz="2000" dirty="0"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ea typeface="宋体" panose="02010600030101010101" pitchFamily="2" charset="-122"/>
              </a:rPr>
              <a:t>个结点</a:t>
            </a:r>
            <a:r>
              <a:rPr lang="en-US" altLang="zh-CN" sz="2000" dirty="0">
                <a:ea typeface="宋体" panose="02010600030101010101" pitchFamily="2" charset="-122"/>
              </a:rPr>
              <a:t>b</a:t>
            </a:r>
            <a:r>
              <a:rPr lang="zh-CN" altLang="en-US" sz="2000" dirty="0">
                <a:ea typeface="宋体" panose="02010600030101010101" pitchFamily="2" charset="-122"/>
              </a:rPr>
              <a:t>个支路的电路，其独立的</a:t>
            </a:r>
            <a:r>
              <a:rPr lang="en-US" altLang="zh-CN" sz="2000" dirty="0">
                <a:ea typeface="宋体" panose="02010600030101010101" pitchFamily="2" charset="-122"/>
              </a:rPr>
              <a:t>KCL</a:t>
            </a:r>
            <a:r>
              <a:rPr lang="zh-CN" altLang="en-US" sz="2000" dirty="0">
                <a:ea typeface="宋体" panose="02010600030101010101" pitchFamily="2" charset="-122"/>
              </a:rPr>
              <a:t>方程数为</a:t>
            </a:r>
            <a:r>
              <a:rPr lang="en-US" altLang="zh-CN" sz="2000" dirty="0">
                <a:ea typeface="宋体" panose="02010600030101010101" pitchFamily="2" charset="-122"/>
              </a:rPr>
              <a:t>n-1</a:t>
            </a:r>
            <a:r>
              <a:rPr lang="zh-CN" altLang="en-US" sz="2000" dirty="0">
                <a:ea typeface="宋体" panose="02010600030101010101" pitchFamily="2" charset="-122"/>
              </a:rPr>
              <a:t>；独立的</a:t>
            </a:r>
            <a:r>
              <a:rPr lang="en-US" altLang="zh-CN" sz="2000" dirty="0">
                <a:ea typeface="宋体" panose="02010600030101010101" pitchFamily="2" charset="-122"/>
              </a:rPr>
              <a:t>KVL</a:t>
            </a:r>
            <a:r>
              <a:rPr lang="zh-CN" altLang="en-US" sz="2000" dirty="0">
                <a:ea typeface="宋体" panose="02010600030101010101" pitchFamily="2" charset="-122"/>
              </a:rPr>
              <a:t>方程数为</a:t>
            </a:r>
            <a:r>
              <a:rPr lang="en-US" altLang="zh-CN" sz="2000" dirty="0">
                <a:ea typeface="宋体" panose="02010600030101010101" pitchFamily="2" charset="-122"/>
              </a:rPr>
              <a:t>b-n+1</a:t>
            </a:r>
            <a:r>
              <a:rPr lang="zh-CN" altLang="en-US" sz="2000" dirty="0"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列写</a:t>
            </a:r>
            <a:r>
              <a:rPr lang="en-US" altLang="zh-CN" sz="2000" dirty="0">
                <a:ea typeface="宋体" panose="02010600030101010101" pitchFamily="2" charset="-122"/>
              </a:rPr>
              <a:t>KCL</a:t>
            </a:r>
            <a:r>
              <a:rPr lang="zh-CN" altLang="en-US" sz="2000" dirty="0">
                <a:ea typeface="宋体" panose="02010600030101010101" pitchFamily="2" charset="-122"/>
              </a:rPr>
              <a:t>方程组时，一般先指定一个结点为参考结点，列写其他</a:t>
            </a:r>
            <a:r>
              <a:rPr lang="en-US" altLang="zh-CN" sz="2000" dirty="0">
                <a:ea typeface="宋体" panose="02010600030101010101" pitchFamily="2" charset="-122"/>
              </a:rPr>
              <a:t>n-1</a:t>
            </a:r>
            <a:r>
              <a:rPr lang="zh-CN" altLang="en-US" sz="2000" dirty="0">
                <a:ea typeface="宋体" panose="02010600030101010101" pitchFamily="2" charset="-122"/>
              </a:rPr>
              <a:t>个结点的电流方程，即构成一组独立的</a:t>
            </a:r>
            <a:r>
              <a:rPr lang="en-US" altLang="zh-CN" sz="2000" dirty="0">
                <a:ea typeface="宋体" panose="02010600030101010101" pitchFamily="2" charset="-122"/>
              </a:rPr>
              <a:t>KCL</a:t>
            </a:r>
            <a:r>
              <a:rPr lang="zh-CN" altLang="en-US" sz="2000" dirty="0">
                <a:ea typeface="宋体" panose="02010600030101010101" pitchFamily="2" charset="-122"/>
              </a:rPr>
              <a:t>方程组；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列写</a:t>
            </a:r>
            <a:r>
              <a:rPr lang="en-US" altLang="zh-CN" sz="2000" dirty="0">
                <a:ea typeface="宋体" panose="02010600030101010101" pitchFamily="2" charset="-122"/>
              </a:rPr>
              <a:t>KVL</a:t>
            </a:r>
            <a:r>
              <a:rPr lang="zh-CN" altLang="en-US" sz="2000" dirty="0">
                <a:ea typeface="宋体" panose="02010600030101010101" pitchFamily="2" charset="-122"/>
              </a:rPr>
              <a:t>方程组，一般先指定一个回路，列写</a:t>
            </a:r>
            <a:r>
              <a:rPr lang="en-US" altLang="zh-CN" sz="2000" dirty="0">
                <a:ea typeface="宋体" panose="02010600030101010101" pitchFamily="2" charset="-122"/>
              </a:rPr>
              <a:t>KVL</a:t>
            </a:r>
            <a:r>
              <a:rPr lang="zh-CN" altLang="en-US" sz="2000" dirty="0">
                <a:ea typeface="宋体" panose="02010600030101010101" pitchFamily="2" charset="-122"/>
              </a:rPr>
              <a:t>方程，然后增加回路方程，并且新增加的回路中有一个新的支路（即此支路在前面的所有回路中都没有出现过），直到电路中所有的支路都被列入回路方程，这样即构成了一组对的</a:t>
            </a:r>
            <a:r>
              <a:rPr lang="en-US" altLang="zh-CN" sz="2000" dirty="0">
                <a:ea typeface="宋体" panose="02010600030101010101" pitchFamily="2" charset="-122"/>
              </a:rPr>
              <a:t>KVL</a:t>
            </a:r>
            <a:r>
              <a:rPr lang="zh-CN" altLang="en-US" sz="2000" dirty="0">
                <a:ea typeface="宋体" panose="02010600030101010101" pitchFamily="2" charset="-122"/>
              </a:rPr>
              <a:t>方程组；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全部网孔是一组独立回路。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7850188" cy="56883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确定独立回路的办法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" y="1556792"/>
            <a:ext cx="3267842" cy="37906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41" y="1481776"/>
            <a:ext cx="6155738" cy="44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8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7850188" cy="56883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确定独立回路的办法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850"/>
          <a:stretch/>
        </p:blipFill>
        <p:spPr>
          <a:xfrm>
            <a:off x="827584" y="1484783"/>
            <a:ext cx="6768752" cy="50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7850188" cy="56883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确定独立回路的办法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171" b="-66"/>
          <a:stretch/>
        </p:blipFill>
        <p:spPr>
          <a:xfrm>
            <a:off x="827584" y="1484783"/>
            <a:ext cx="6768752" cy="43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9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E69-86C0-4092-89C2-E6F1A567B254}" type="datetime1">
              <a:rPr lang="zh-CN" altLang="en-US"/>
              <a:pPr/>
              <a:t>2020/3/9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*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§3-2 KCL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KVL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的独立方程数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7850188" cy="56883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确定独立回路的办法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3" t="7284" r="5900"/>
          <a:stretch/>
        </p:blipFill>
        <p:spPr>
          <a:xfrm>
            <a:off x="1115616" y="1556792"/>
            <a:ext cx="6194224" cy="39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81464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2260</Words>
  <Application>Microsoft Office PowerPoint</Application>
  <PresentationFormat>全屏显示(4:3)</PresentationFormat>
  <Paragraphs>499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Wingdings</vt:lpstr>
      <vt:lpstr>Times New Roman</vt:lpstr>
      <vt:lpstr>Cambria Math</vt:lpstr>
      <vt:lpstr>宋体</vt:lpstr>
      <vt:lpstr>默认设计模板</vt:lpstr>
      <vt:lpstr>Equation</vt:lpstr>
      <vt:lpstr>第三章 电阻电路的一般分析方法</vt:lpstr>
      <vt:lpstr>§3-1 电路的图</vt:lpstr>
      <vt:lpstr>§3-2 KCL和KVL的独立方程数</vt:lpstr>
      <vt:lpstr>§3-2 KCL和KVL的独立方程数</vt:lpstr>
      <vt:lpstr>§3-2 KCL和KVL的独立方程数</vt:lpstr>
      <vt:lpstr>§3-2 KCL和KVL的独立方程数</vt:lpstr>
      <vt:lpstr>§3-2 KCL和KVL的独立方程数</vt:lpstr>
      <vt:lpstr>§3-2 KCL和KVL的独立方程数</vt:lpstr>
      <vt:lpstr>§3-2 KCL和KVL的独立方程数</vt:lpstr>
      <vt:lpstr>§3-３ 支路电流法</vt:lpstr>
      <vt:lpstr>§3-３ 支路电流法</vt:lpstr>
      <vt:lpstr>§3-３ 支路电流法</vt:lpstr>
      <vt:lpstr>§3-4 网孔电流法</vt:lpstr>
      <vt:lpstr>§3-4 网孔电流法</vt:lpstr>
      <vt:lpstr>§3-4 网孔电流法</vt:lpstr>
      <vt:lpstr>§3-5 回路电流法</vt:lpstr>
      <vt:lpstr>§3-5 回路电流法</vt:lpstr>
      <vt:lpstr>§3-4 网孔电流法§3-5 回路电流法</vt:lpstr>
      <vt:lpstr>§3-4 网孔电流法§3-5 回路电流法</vt:lpstr>
      <vt:lpstr>例3-1</vt:lpstr>
      <vt:lpstr>例3-2</vt:lpstr>
      <vt:lpstr>例3-2</vt:lpstr>
      <vt:lpstr>例3-3</vt:lpstr>
      <vt:lpstr>§3-6 结点电压法</vt:lpstr>
      <vt:lpstr>§3-6 结点电压法</vt:lpstr>
      <vt:lpstr>§3-6 结点电压法</vt:lpstr>
      <vt:lpstr>例3-5</vt:lpstr>
      <vt:lpstr>例3-6</vt:lpstr>
      <vt:lpstr>例3-7</vt:lpstr>
      <vt:lpstr>例3-8</vt:lpstr>
      <vt:lpstr>例3-8</vt:lpstr>
      <vt:lpstr>课后作业</vt:lpstr>
    </vt:vector>
  </TitlesOfParts>
  <Company>NK Robot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电阻电路的一般分析方法</dc:title>
  <dc:creator>Li Yitang</dc:creator>
  <cp:lastModifiedBy>Du Yue</cp:lastModifiedBy>
  <cp:revision>68</cp:revision>
  <dcterms:created xsi:type="dcterms:W3CDTF">2008-03-07T06:22:03Z</dcterms:created>
  <dcterms:modified xsi:type="dcterms:W3CDTF">2020-03-09T07:32:23Z</dcterms:modified>
</cp:coreProperties>
</file>